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embedTrueTypeFonts="1">
  <p:sldMasterIdLst>
    <p:sldMasterId id="2147483713" r:id="rId1"/>
    <p:sldMasterId id="2147483762" r:id="rId2"/>
    <p:sldMasterId id="2147483667" r:id="rId3"/>
  </p:sldMasterIdLst>
  <p:notesMasterIdLst>
    <p:notesMasterId r:id="rId28"/>
  </p:notesMasterIdLst>
  <p:handoutMasterIdLst>
    <p:handoutMasterId r:id="rId29"/>
  </p:handoutMasterIdLst>
  <p:sldIdLst>
    <p:sldId id="366" r:id="rId4"/>
    <p:sldId id="312" r:id="rId5"/>
    <p:sldId id="576" r:id="rId6"/>
    <p:sldId id="620" r:id="rId7"/>
    <p:sldId id="617" r:id="rId8"/>
    <p:sldId id="626" r:id="rId9"/>
    <p:sldId id="621" r:id="rId10"/>
    <p:sldId id="622" r:id="rId11"/>
    <p:sldId id="587" r:id="rId12"/>
    <p:sldId id="618" r:id="rId13"/>
    <p:sldId id="588" r:id="rId14"/>
    <p:sldId id="623" r:id="rId15"/>
    <p:sldId id="624" r:id="rId16"/>
    <p:sldId id="625" r:id="rId17"/>
    <p:sldId id="619" r:id="rId18"/>
    <p:sldId id="586" r:id="rId19"/>
    <p:sldId id="599" r:id="rId20"/>
    <p:sldId id="600" r:id="rId21"/>
    <p:sldId id="601" r:id="rId22"/>
    <p:sldId id="602" r:id="rId23"/>
    <p:sldId id="603" r:id="rId24"/>
    <p:sldId id="604" r:id="rId25"/>
    <p:sldId id="321" r:id="rId26"/>
    <p:sldId id="560" r:id="rId27"/>
  </p:sldIdLst>
  <p:sldSz cx="12193588" cy="6858000"/>
  <p:notesSz cx="11309350" cy="20104100"/>
  <p:embeddedFontLst>
    <p:embeddedFont>
      <p:font typeface="Calibri" panose="020F0502020204030204" pitchFamily="34" charset="0"/>
      <p:regular r:id="rId30"/>
      <p:bold r:id="rId31"/>
      <p:italic r:id="rId32"/>
      <p:boldItalic r:id="rId33"/>
    </p:embeddedFont>
    <p:embeddedFont>
      <p:font typeface="Exo" panose="02000303000000000000" pitchFamily="2" charset="0"/>
      <p:regular r:id="rId34"/>
      <p:bold r:id="rId35"/>
      <p:italic r:id="rId36"/>
      <p:boldItalic r:id="rId37"/>
    </p:embeddedFont>
    <p:embeddedFont>
      <p:font typeface="Exo Light" panose="02000303000000000000" pitchFamily="2" charset="0"/>
      <p:regular r:id="rId38"/>
    </p:embeddedFont>
    <p:embeddedFont>
      <p:font typeface="Montserrat" panose="00000500000000000000" pitchFamily="2" charset="0"/>
      <p:regular r:id="rId39"/>
      <p:bold r:id="rId40"/>
      <p:italic r:id="rId41"/>
      <p:boldItalic r:id="rId42"/>
    </p:embeddedFont>
    <p:embeddedFont>
      <p:font typeface="Montserrat Light" panose="00000400000000000000" pitchFamily="2" charset="0"/>
      <p:regular r:id="rId43"/>
      <p:italic r:id="rId44"/>
    </p:embeddedFont>
    <p:embeddedFont>
      <p:font typeface="Montserrat SemiBold" panose="00000700000000000000" pitchFamily="2" charset="0"/>
      <p:regular r:id="rId45"/>
      <p:bold r:id="rId46"/>
      <p:italic r:id="rId47"/>
      <p:boldItalic r:id="rId48"/>
    </p:embeddedFont>
    <p:embeddedFont>
      <p:font typeface="Roboto Condensed Light" panose="02000000000000000000" pitchFamily="2" charset="0"/>
      <p:regular r:id="rId49"/>
      <p:italic r:id="rId50"/>
    </p:embeddedFont>
  </p:embeddedFontLst>
  <p:defaultTex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p:defaultTextStyle>
  <p:extLst>
    <p:ext uri="{521415D9-36F7-43E2-AB2F-B90AF26B5E84}">
      <p14:sectionLst xmlns:p14="http://schemas.microsoft.com/office/powerpoint/2010/main">
        <p14:section name="Cover slides" id="{F740CA92-E581-4F60-8422-D677BAE783F9}">
          <p14:sldIdLst>
            <p14:sldId id="366"/>
            <p14:sldId id="312"/>
            <p14:sldId id="576"/>
            <p14:sldId id="620"/>
            <p14:sldId id="617"/>
            <p14:sldId id="626"/>
            <p14:sldId id="621"/>
            <p14:sldId id="622"/>
            <p14:sldId id="587"/>
            <p14:sldId id="618"/>
            <p14:sldId id="588"/>
            <p14:sldId id="623"/>
            <p14:sldId id="624"/>
            <p14:sldId id="625"/>
            <p14:sldId id="619"/>
            <p14:sldId id="586"/>
            <p14:sldId id="599"/>
            <p14:sldId id="600"/>
            <p14:sldId id="601"/>
            <p14:sldId id="602"/>
            <p14:sldId id="603"/>
            <p14:sldId id="604"/>
            <p14:sldId id="321"/>
            <p14:sldId id="560"/>
          </p14:sldIdLst>
        </p14:section>
      </p14:sectionLst>
    </p:ext>
    <p:ext uri="{EFAFB233-063F-42B5-8137-9DF3F51BA10A}">
      <p15:sldGuideLst xmlns:p15="http://schemas.microsoft.com/office/powerpoint/2012/main">
        <p15:guide id="1" orient="horz" pos="377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9" name="Author" initials="A" lastIdx="0" clrIdx="8"/>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4646"/>
    <a:srgbClr val="41439A"/>
    <a:srgbClr val="A6A6A6"/>
    <a:srgbClr val="E8E9EF"/>
    <a:srgbClr val="CFCFDE"/>
    <a:srgbClr val="696969"/>
    <a:srgbClr val="9D9FCD"/>
    <a:srgbClr val="4A4A4A"/>
    <a:srgbClr val="7F80BA"/>
    <a:srgbClr val="5B33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3814" autoAdjust="0"/>
    <p:restoredTop sz="96357" autoAdjust="0"/>
  </p:normalViewPr>
  <p:slideViewPr>
    <p:cSldViewPr snapToGrid="0">
      <p:cViewPr varScale="1">
        <p:scale>
          <a:sx n="114" d="100"/>
          <a:sy n="114" d="100"/>
        </p:scale>
        <p:origin x="1212" y="102"/>
      </p:cViewPr>
      <p:guideLst>
        <p:guide orient="horz" pos="377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0.fntdata"/><Relationship Id="rId21" Type="http://schemas.openxmlformats.org/officeDocument/2006/relationships/slide" Target="slides/slide18.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handoutMaster" Target="handoutMasters/handoutMaster1.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viewProps" Target="viewProp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8" Type="http://schemas.openxmlformats.org/officeDocument/2006/relationships/slide" Target="slides/slide5.xml"/><Relationship Id="rId51" Type="http://schemas.openxmlformats.org/officeDocument/2006/relationships/commentAuthors" Target="commentAuthor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7.xml"/><Relationship Id="rId41" Type="http://schemas.openxmlformats.org/officeDocument/2006/relationships/font" Target="fonts/font12.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36" Type="http://schemas.openxmlformats.org/officeDocument/2006/relationships/font" Target="fonts/font7.fntdata"/><Relationship Id="rId49" Type="http://schemas.openxmlformats.org/officeDocument/2006/relationships/font" Target="fonts/font2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F4BFADC-759D-9A4E-9A09-AD89F1BCC0AE}"/>
              </a:ext>
            </a:extLst>
          </p:cNvPr>
          <p:cNvSpPr>
            <a:spLocks noGrp="1"/>
          </p:cNvSpPr>
          <p:nvPr>
            <p:ph type="hdr" sz="quarter"/>
          </p:nvPr>
        </p:nvSpPr>
        <p:spPr>
          <a:xfrm>
            <a:off x="0" y="0"/>
            <a:ext cx="4900956" cy="1007464"/>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D62EC22-1B51-694A-94D5-D4CB2538FD12}"/>
              </a:ext>
            </a:extLst>
          </p:cNvPr>
          <p:cNvSpPr>
            <a:spLocks noGrp="1"/>
          </p:cNvSpPr>
          <p:nvPr>
            <p:ph type="dt" sz="quarter" idx="1"/>
          </p:nvPr>
        </p:nvSpPr>
        <p:spPr>
          <a:xfrm>
            <a:off x="6405715" y="0"/>
            <a:ext cx="4900956" cy="1007464"/>
          </a:xfrm>
          <a:prstGeom prst="rect">
            <a:avLst/>
          </a:prstGeom>
        </p:spPr>
        <p:txBody>
          <a:bodyPr vert="horz" lIns="91440" tIns="45720" rIns="91440" bIns="45720" rtlCol="0"/>
          <a:lstStyle>
            <a:lvl1pPr algn="r">
              <a:defRPr sz="1200"/>
            </a:lvl1pPr>
          </a:lstStyle>
          <a:p>
            <a:fld id="{3421FBE2-D7AF-034E-A3E8-B3AFB8825F2F}" type="datetimeFigureOut">
              <a:rPr lang="en-US" smtClean="0"/>
              <a:t>3/19/2020</a:t>
            </a:fld>
            <a:endParaRPr lang="en-US"/>
          </a:p>
        </p:txBody>
      </p:sp>
      <p:sp>
        <p:nvSpPr>
          <p:cNvPr id="4" name="Footer Placeholder 3">
            <a:extLst>
              <a:ext uri="{FF2B5EF4-FFF2-40B4-BE49-F238E27FC236}">
                <a16:creationId xmlns:a16="http://schemas.microsoft.com/office/drawing/2014/main" id="{2202C9E9-64FF-014C-96CA-5B97C999C1FF}"/>
              </a:ext>
            </a:extLst>
          </p:cNvPr>
          <p:cNvSpPr>
            <a:spLocks noGrp="1"/>
          </p:cNvSpPr>
          <p:nvPr>
            <p:ph type="ftr" sz="quarter" idx="2"/>
          </p:nvPr>
        </p:nvSpPr>
        <p:spPr>
          <a:xfrm>
            <a:off x="0" y="19096639"/>
            <a:ext cx="4900956" cy="10074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38FAC2-6080-3440-A5EF-CDB292825895}"/>
              </a:ext>
            </a:extLst>
          </p:cNvPr>
          <p:cNvSpPr>
            <a:spLocks noGrp="1"/>
          </p:cNvSpPr>
          <p:nvPr>
            <p:ph type="sldNum" sz="quarter" idx="3"/>
          </p:nvPr>
        </p:nvSpPr>
        <p:spPr>
          <a:xfrm>
            <a:off x="6405715" y="19096639"/>
            <a:ext cx="4900956" cy="1007462"/>
          </a:xfrm>
          <a:prstGeom prst="rect">
            <a:avLst/>
          </a:prstGeom>
        </p:spPr>
        <p:txBody>
          <a:bodyPr vert="horz" lIns="91440" tIns="45720" rIns="91440" bIns="45720" rtlCol="0" anchor="b"/>
          <a:lstStyle>
            <a:lvl1pPr algn="r">
              <a:defRPr sz="1200"/>
            </a:lvl1pPr>
          </a:lstStyle>
          <a:p>
            <a:fld id="{A0D59A62-6DDC-664C-B490-E4412C3B9B65}" type="slidenum">
              <a:rPr lang="en-US" smtClean="0"/>
              <a:t>‹#›</a:t>
            </a:fld>
            <a:endParaRPr lang="en-US"/>
          </a:p>
        </p:txBody>
      </p:sp>
    </p:spTree>
    <p:extLst>
      <p:ext uri="{BB962C8B-B14F-4D97-AF65-F5344CB8AC3E}">
        <p14:creationId xmlns:p14="http://schemas.microsoft.com/office/powerpoint/2010/main" val="12334922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900956" cy="1007464"/>
          </a:xfrm>
          <a:prstGeom prst="rect">
            <a:avLst/>
          </a:prstGeom>
        </p:spPr>
        <p:txBody>
          <a:bodyPr vert="horz" lIns="91440" tIns="45720" rIns="91440" bIns="45720" rtlCol="0"/>
          <a:lstStyle>
            <a:lvl1pPr algn="l">
              <a:defRPr sz="1200" b="0" i="0">
                <a:latin typeface="Roboto Condensed Light" panose="02000000000000000000" pitchFamily="2" charset="0"/>
              </a:defRPr>
            </a:lvl1pPr>
          </a:lstStyle>
          <a:p>
            <a:endParaRPr lang="en-US"/>
          </a:p>
        </p:txBody>
      </p:sp>
      <p:sp>
        <p:nvSpPr>
          <p:cNvPr id="3" name="Date Placeholder 2"/>
          <p:cNvSpPr>
            <a:spLocks noGrp="1"/>
          </p:cNvSpPr>
          <p:nvPr>
            <p:ph type="dt" idx="1"/>
          </p:nvPr>
        </p:nvSpPr>
        <p:spPr>
          <a:xfrm>
            <a:off x="6405715" y="0"/>
            <a:ext cx="4900956" cy="1007464"/>
          </a:xfrm>
          <a:prstGeom prst="rect">
            <a:avLst/>
          </a:prstGeom>
        </p:spPr>
        <p:txBody>
          <a:bodyPr vert="horz" lIns="91440" tIns="45720" rIns="91440" bIns="45720" rtlCol="0"/>
          <a:lstStyle>
            <a:lvl1pPr algn="r">
              <a:defRPr sz="1200" b="0" i="0">
                <a:latin typeface="Roboto Condensed Light" panose="02000000000000000000" pitchFamily="2" charset="0"/>
              </a:defRPr>
            </a:lvl1pPr>
          </a:lstStyle>
          <a:p>
            <a:fld id="{F0A9609A-B772-C646-9832-EF91D164CC90}" type="datetimeFigureOut">
              <a:rPr lang="en-US" smtClean="0"/>
              <a:pPr/>
              <a:t>3/19/2020</a:t>
            </a:fld>
            <a:endParaRPr lang="en-US"/>
          </a:p>
        </p:txBody>
      </p:sp>
      <p:sp>
        <p:nvSpPr>
          <p:cNvPr id="4" name="Slide Image Placeholder 3"/>
          <p:cNvSpPr>
            <a:spLocks noGrp="1" noRot="1" noChangeAspect="1"/>
          </p:cNvSpPr>
          <p:nvPr>
            <p:ph type="sldImg" idx="2"/>
          </p:nvPr>
        </p:nvSpPr>
        <p:spPr>
          <a:xfrm>
            <a:off x="-374650" y="2514600"/>
            <a:ext cx="12058650" cy="67833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130578" y="9673900"/>
            <a:ext cx="9048194" cy="79186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9096639"/>
            <a:ext cx="4900956" cy="1007462"/>
          </a:xfrm>
          <a:prstGeom prst="rect">
            <a:avLst/>
          </a:prstGeom>
        </p:spPr>
        <p:txBody>
          <a:bodyPr vert="horz" lIns="91440" tIns="45720" rIns="91440" bIns="45720" rtlCol="0" anchor="b"/>
          <a:lstStyle>
            <a:lvl1pPr algn="l">
              <a:defRPr sz="1200" b="0" i="0">
                <a:latin typeface="Roboto Condensed Light" panose="02000000000000000000" pitchFamily="2" charset="0"/>
              </a:defRPr>
            </a:lvl1pPr>
          </a:lstStyle>
          <a:p>
            <a:endParaRPr lang="en-US"/>
          </a:p>
        </p:txBody>
      </p:sp>
      <p:sp>
        <p:nvSpPr>
          <p:cNvPr id="7" name="Slide Number Placeholder 6"/>
          <p:cNvSpPr>
            <a:spLocks noGrp="1"/>
          </p:cNvSpPr>
          <p:nvPr>
            <p:ph type="sldNum" sz="quarter" idx="5"/>
          </p:nvPr>
        </p:nvSpPr>
        <p:spPr>
          <a:xfrm>
            <a:off x="6405715" y="19096639"/>
            <a:ext cx="4900956" cy="1007462"/>
          </a:xfrm>
          <a:prstGeom prst="rect">
            <a:avLst/>
          </a:prstGeom>
        </p:spPr>
        <p:txBody>
          <a:bodyPr vert="horz" lIns="91440" tIns="45720" rIns="91440" bIns="45720" rtlCol="0" anchor="b"/>
          <a:lstStyle>
            <a:lvl1pPr algn="r">
              <a:defRPr sz="1200" b="0" i="0">
                <a:latin typeface="Roboto Condensed Light" panose="02000000000000000000" pitchFamily="2" charset="0"/>
              </a:defRPr>
            </a:lvl1pPr>
          </a:lstStyle>
          <a:p>
            <a:fld id="{06B0FC7D-8687-9A40-9CA8-0B2F00AB98E3}" type="slidenum">
              <a:rPr lang="en-US" smtClean="0"/>
              <a:pPr/>
              <a:t>‹#›</a:t>
            </a:fld>
            <a:endParaRPr lang="en-US"/>
          </a:p>
        </p:txBody>
      </p:sp>
    </p:spTree>
    <p:extLst>
      <p:ext uri="{BB962C8B-B14F-4D97-AF65-F5344CB8AC3E}">
        <p14:creationId xmlns:p14="http://schemas.microsoft.com/office/powerpoint/2010/main" val="2316559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Roboto Condensed Light" panose="02000000000000000000" pitchFamily="2" charset="0"/>
        <a:ea typeface="+mn-ea"/>
        <a:cs typeface="+mn-cs"/>
      </a:defRPr>
    </a:lvl1pPr>
    <a:lvl2pPr marL="457200" algn="l" defTabSz="914400" rtl="0" eaLnBrk="1" latinLnBrk="0" hangingPunct="1">
      <a:defRPr sz="1200" b="0" i="0" kern="1200">
        <a:solidFill>
          <a:schemeClr val="tx1"/>
        </a:solidFill>
        <a:latin typeface="Roboto Condensed Light" panose="02000000000000000000" pitchFamily="2" charset="0"/>
        <a:ea typeface="+mn-ea"/>
        <a:cs typeface="+mn-cs"/>
      </a:defRPr>
    </a:lvl2pPr>
    <a:lvl3pPr marL="914400" algn="l" defTabSz="914400" rtl="0" eaLnBrk="1" latinLnBrk="0" hangingPunct="1">
      <a:defRPr sz="1200" b="0" i="0" kern="1200">
        <a:solidFill>
          <a:schemeClr val="tx1"/>
        </a:solidFill>
        <a:latin typeface="Roboto Condensed Light" panose="02000000000000000000" pitchFamily="2" charset="0"/>
        <a:ea typeface="+mn-ea"/>
        <a:cs typeface="+mn-cs"/>
      </a:defRPr>
    </a:lvl3pPr>
    <a:lvl4pPr marL="1371600" algn="l" defTabSz="914400" rtl="0" eaLnBrk="1" latinLnBrk="0" hangingPunct="1">
      <a:defRPr sz="1200" b="0" i="0" kern="1200">
        <a:solidFill>
          <a:schemeClr val="tx1"/>
        </a:solidFill>
        <a:latin typeface="Roboto Condensed Light" panose="02000000000000000000" pitchFamily="2" charset="0"/>
        <a:ea typeface="+mn-ea"/>
        <a:cs typeface="+mn-cs"/>
      </a:defRPr>
    </a:lvl4pPr>
    <a:lvl5pPr marL="1828800" algn="l" defTabSz="914400" rtl="0" eaLnBrk="1" latinLnBrk="0" hangingPunct="1">
      <a:defRPr sz="1200" b="0" i="0" kern="1200">
        <a:solidFill>
          <a:schemeClr val="tx1"/>
        </a:solidFill>
        <a:latin typeface="Roboto Condensed Light" panose="020000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06B0FC7D-8687-9A40-9CA8-0B2F00AB98E3}" type="slidenum">
              <a:rPr lang="en-US" smtClean="0"/>
              <a:pPr/>
              <a:t>1</a:t>
            </a:fld>
            <a:endParaRPr lang="en-US"/>
          </a:p>
        </p:txBody>
      </p:sp>
    </p:spTree>
    <p:extLst>
      <p:ext uri="{BB962C8B-B14F-4D97-AF65-F5344CB8AC3E}">
        <p14:creationId xmlns:p14="http://schemas.microsoft.com/office/powerpoint/2010/main" val="1114847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554492" rtl="0" eaLnBrk="1" fontAlgn="auto" latinLnBrk="0" hangingPunct="1">
              <a:lnSpc>
                <a:spcPct val="100000"/>
              </a:lnSpc>
              <a:spcBef>
                <a:spcPts val="0"/>
              </a:spcBef>
              <a:spcAft>
                <a:spcPts val="0"/>
              </a:spcAft>
              <a:buClrTx/>
              <a:buSzTx/>
              <a:buFontTx/>
              <a:buNone/>
              <a:tabLst/>
              <a:defRPr/>
            </a:pPr>
            <a:fld id="{06B0FC7D-8687-9A40-9CA8-0B2F00AB98E3}" type="slidenum">
              <a:rPr kumimoji="0" lang="en-US" sz="1200" b="0" i="0" u="none" strike="noStrike" kern="1200" cap="none" spc="0" normalizeH="0" baseline="0" noProof="0" smtClean="0">
                <a:ln>
                  <a:noFill/>
                </a:ln>
                <a:solidFill>
                  <a:prstClr val="black"/>
                </a:solidFill>
                <a:effectLst/>
                <a:uLnTx/>
                <a:uFillTx/>
                <a:latin typeface="Roboto Condensed Light" panose="02000000000000000000" pitchFamily="2" charset="0"/>
                <a:ea typeface="+mn-ea"/>
                <a:cs typeface="+mn-cs"/>
              </a:rPr>
              <a:pPr marL="0" marR="0" lvl="0" indent="0" algn="r" defTabSz="55449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Roboto Condensed Light" panose="02000000000000000000" pitchFamily="2" charset="0"/>
              <a:ea typeface="+mn-ea"/>
              <a:cs typeface="+mn-cs"/>
            </a:endParaRPr>
          </a:p>
        </p:txBody>
      </p:sp>
    </p:spTree>
    <p:extLst>
      <p:ext uri="{BB962C8B-B14F-4D97-AF65-F5344CB8AC3E}">
        <p14:creationId xmlns:p14="http://schemas.microsoft.com/office/powerpoint/2010/main" val="4074798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06B0FC7D-8687-9A40-9CA8-0B2F00AB98E3}" type="slidenum">
              <a:rPr lang="en-US" smtClean="0"/>
              <a:pPr/>
              <a:t>11</a:t>
            </a:fld>
            <a:endParaRPr lang="en-US"/>
          </a:p>
        </p:txBody>
      </p:sp>
    </p:spTree>
    <p:extLst>
      <p:ext uri="{BB962C8B-B14F-4D97-AF65-F5344CB8AC3E}">
        <p14:creationId xmlns:p14="http://schemas.microsoft.com/office/powerpoint/2010/main" val="3335706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06B0FC7D-8687-9A40-9CA8-0B2F00AB98E3}" type="slidenum">
              <a:rPr lang="en-US" smtClean="0"/>
              <a:pPr/>
              <a:t>12</a:t>
            </a:fld>
            <a:endParaRPr lang="en-US"/>
          </a:p>
        </p:txBody>
      </p:sp>
    </p:spTree>
    <p:extLst>
      <p:ext uri="{BB962C8B-B14F-4D97-AF65-F5344CB8AC3E}">
        <p14:creationId xmlns:p14="http://schemas.microsoft.com/office/powerpoint/2010/main" val="2308356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554492" rtl="0" eaLnBrk="1" fontAlgn="auto" latinLnBrk="0" hangingPunct="1">
              <a:lnSpc>
                <a:spcPct val="100000"/>
              </a:lnSpc>
              <a:spcBef>
                <a:spcPts val="0"/>
              </a:spcBef>
              <a:spcAft>
                <a:spcPts val="0"/>
              </a:spcAft>
              <a:buClrTx/>
              <a:buSzTx/>
              <a:buFontTx/>
              <a:buNone/>
              <a:tabLst/>
              <a:defRPr/>
            </a:pPr>
            <a:fld id="{06B0FC7D-8687-9A40-9CA8-0B2F00AB98E3}" type="slidenum">
              <a:rPr kumimoji="0" lang="en-US" sz="1200" b="0" i="0" u="none" strike="noStrike" kern="1200" cap="none" spc="0" normalizeH="0" baseline="0" noProof="0" smtClean="0">
                <a:ln>
                  <a:noFill/>
                </a:ln>
                <a:solidFill>
                  <a:prstClr val="black"/>
                </a:solidFill>
                <a:effectLst/>
                <a:uLnTx/>
                <a:uFillTx/>
                <a:latin typeface="Roboto Condensed Light" panose="02000000000000000000" pitchFamily="2" charset="0"/>
                <a:ea typeface="+mn-ea"/>
                <a:cs typeface="+mn-cs"/>
              </a:rPr>
              <a:pPr marL="0" marR="0" lvl="0" indent="0" algn="r" defTabSz="55449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Roboto Condensed Light" panose="02000000000000000000" pitchFamily="2" charset="0"/>
              <a:ea typeface="+mn-ea"/>
              <a:cs typeface="+mn-cs"/>
            </a:endParaRPr>
          </a:p>
        </p:txBody>
      </p:sp>
    </p:spTree>
    <p:extLst>
      <p:ext uri="{BB962C8B-B14F-4D97-AF65-F5344CB8AC3E}">
        <p14:creationId xmlns:p14="http://schemas.microsoft.com/office/powerpoint/2010/main" val="4239022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06B0FC7D-8687-9A40-9CA8-0B2F00AB98E3}" type="slidenum">
              <a:rPr lang="en-US" smtClean="0"/>
              <a:pPr/>
              <a:t>14</a:t>
            </a:fld>
            <a:endParaRPr lang="en-US"/>
          </a:p>
        </p:txBody>
      </p:sp>
    </p:spTree>
    <p:extLst>
      <p:ext uri="{BB962C8B-B14F-4D97-AF65-F5344CB8AC3E}">
        <p14:creationId xmlns:p14="http://schemas.microsoft.com/office/powerpoint/2010/main" val="27599613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554492" rtl="0" eaLnBrk="1" fontAlgn="auto" latinLnBrk="0" hangingPunct="1">
              <a:lnSpc>
                <a:spcPct val="100000"/>
              </a:lnSpc>
              <a:spcBef>
                <a:spcPts val="0"/>
              </a:spcBef>
              <a:spcAft>
                <a:spcPts val="0"/>
              </a:spcAft>
              <a:buClrTx/>
              <a:buSzTx/>
              <a:buFontTx/>
              <a:buNone/>
              <a:tabLst/>
              <a:defRPr/>
            </a:pPr>
            <a:fld id="{06B0FC7D-8687-9A40-9CA8-0B2F00AB98E3}" type="slidenum">
              <a:rPr kumimoji="0" lang="en-US" sz="1200" b="0" i="0" u="none" strike="noStrike" kern="1200" cap="none" spc="0" normalizeH="0" baseline="0" noProof="0" smtClean="0">
                <a:ln>
                  <a:noFill/>
                </a:ln>
                <a:solidFill>
                  <a:prstClr val="black"/>
                </a:solidFill>
                <a:effectLst/>
                <a:uLnTx/>
                <a:uFillTx/>
                <a:latin typeface="Roboto Condensed Light" panose="02000000000000000000" pitchFamily="2" charset="0"/>
                <a:ea typeface="+mn-ea"/>
                <a:cs typeface="+mn-cs"/>
              </a:rPr>
              <a:pPr marL="0" marR="0" lvl="0" indent="0" algn="r" defTabSz="55449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Roboto Condensed Light" panose="02000000000000000000" pitchFamily="2" charset="0"/>
              <a:ea typeface="+mn-ea"/>
              <a:cs typeface="+mn-cs"/>
            </a:endParaRPr>
          </a:p>
        </p:txBody>
      </p:sp>
    </p:spTree>
    <p:extLst>
      <p:ext uri="{BB962C8B-B14F-4D97-AF65-F5344CB8AC3E}">
        <p14:creationId xmlns:p14="http://schemas.microsoft.com/office/powerpoint/2010/main" val="4195168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06B0FC7D-8687-9A40-9CA8-0B2F00AB98E3}" type="slidenum">
              <a:rPr lang="en-US" smtClean="0"/>
              <a:pPr/>
              <a:t>16</a:t>
            </a:fld>
            <a:endParaRPr lang="en-US"/>
          </a:p>
        </p:txBody>
      </p:sp>
    </p:spTree>
    <p:extLst>
      <p:ext uri="{BB962C8B-B14F-4D97-AF65-F5344CB8AC3E}">
        <p14:creationId xmlns:p14="http://schemas.microsoft.com/office/powerpoint/2010/main" val="8456771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06B0FC7D-8687-9A40-9CA8-0B2F00AB98E3}" type="slidenum">
              <a:rPr lang="en-US" smtClean="0"/>
              <a:pPr/>
              <a:t>17</a:t>
            </a:fld>
            <a:endParaRPr lang="en-US"/>
          </a:p>
        </p:txBody>
      </p:sp>
    </p:spTree>
    <p:extLst>
      <p:ext uri="{BB962C8B-B14F-4D97-AF65-F5344CB8AC3E}">
        <p14:creationId xmlns:p14="http://schemas.microsoft.com/office/powerpoint/2010/main" val="30663660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06B0FC7D-8687-9A40-9CA8-0B2F00AB98E3}" type="slidenum">
              <a:rPr lang="en-US" smtClean="0"/>
              <a:pPr/>
              <a:t>18</a:t>
            </a:fld>
            <a:endParaRPr lang="en-US"/>
          </a:p>
        </p:txBody>
      </p:sp>
    </p:spTree>
    <p:extLst>
      <p:ext uri="{BB962C8B-B14F-4D97-AF65-F5344CB8AC3E}">
        <p14:creationId xmlns:p14="http://schemas.microsoft.com/office/powerpoint/2010/main" val="11342999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0FC7D-8687-9A40-9CA8-0B2F00AB98E3}" type="slidenum">
              <a:rPr lang="en-US" smtClean="0"/>
              <a:pPr/>
              <a:t>19</a:t>
            </a:fld>
            <a:endParaRPr lang="en-US"/>
          </a:p>
        </p:txBody>
      </p:sp>
    </p:spTree>
    <p:extLst>
      <p:ext uri="{BB962C8B-B14F-4D97-AF65-F5344CB8AC3E}">
        <p14:creationId xmlns:p14="http://schemas.microsoft.com/office/powerpoint/2010/main" val="202985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0FC7D-8687-9A40-9CA8-0B2F00AB98E3}" type="slidenum">
              <a:rPr lang="en-US" smtClean="0"/>
              <a:pPr/>
              <a:t>2</a:t>
            </a:fld>
            <a:endParaRPr lang="en-US"/>
          </a:p>
        </p:txBody>
      </p:sp>
    </p:spTree>
    <p:extLst>
      <p:ext uri="{BB962C8B-B14F-4D97-AF65-F5344CB8AC3E}">
        <p14:creationId xmlns:p14="http://schemas.microsoft.com/office/powerpoint/2010/main" val="1702244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0FC7D-8687-9A40-9CA8-0B2F00AB98E3}" type="slidenum">
              <a:rPr lang="en-US" smtClean="0"/>
              <a:pPr/>
              <a:t>20</a:t>
            </a:fld>
            <a:endParaRPr lang="en-US"/>
          </a:p>
        </p:txBody>
      </p:sp>
    </p:spTree>
    <p:extLst>
      <p:ext uri="{BB962C8B-B14F-4D97-AF65-F5344CB8AC3E}">
        <p14:creationId xmlns:p14="http://schemas.microsoft.com/office/powerpoint/2010/main" val="25606795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0FC7D-8687-9A40-9CA8-0B2F00AB98E3}" type="slidenum">
              <a:rPr lang="en-US" smtClean="0"/>
              <a:pPr/>
              <a:t>21</a:t>
            </a:fld>
            <a:endParaRPr lang="en-US"/>
          </a:p>
        </p:txBody>
      </p:sp>
    </p:spTree>
    <p:extLst>
      <p:ext uri="{BB962C8B-B14F-4D97-AF65-F5344CB8AC3E}">
        <p14:creationId xmlns:p14="http://schemas.microsoft.com/office/powerpoint/2010/main" val="13238864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B0FC7D-8687-9A40-9CA8-0B2F00AB98E3}" type="slidenum">
              <a:rPr lang="en-US" smtClean="0"/>
              <a:pPr/>
              <a:t>22</a:t>
            </a:fld>
            <a:endParaRPr lang="en-US"/>
          </a:p>
        </p:txBody>
      </p:sp>
    </p:spTree>
    <p:extLst>
      <p:ext uri="{BB962C8B-B14F-4D97-AF65-F5344CB8AC3E}">
        <p14:creationId xmlns:p14="http://schemas.microsoft.com/office/powerpoint/2010/main" val="29665003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554492" rtl="0" eaLnBrk="1" fontAlgn="auto" latinLnBrk="0" hangingPunct="1">
              <a:lnSpc>
                <a:spcPct val="100000"/>
              </a:lnSpc>
              <a:spcBef>
                <a:spcPts val="0"/>
              </a:spcBef>
              <a:spcAft>
                <a:spcPts val="0"/>
              </a:spcAft>
              <a:buClrTx/>
              <a:buSzTx/>
              <a:buFontTx/>
              <a:buNone/>
              <a:tabLst/>
              <a:defRPr/>
            </a:pPr>
            <a:fld id="{06B0FC7D-8687-9A40-9CA8-0B2F00AB98E3}" type="slidenum">
              <a:rPr kumimoji="0" lang="en-US" sz="1200" b="0" i="0" u="none" strike="noStrike" kern="1200" cap="none" spc="0" normalizeH="0" baseline="0" noProof="0" smtClean="0">
                <a:ln>
                  <a:noFill/>
                </a:ln>
                <a:solidFill>
                  <a:prstClr val="black"/>
                </a:solidFill>
                <a:effectLst/>
                <a:uLnTx/>
                <a:uFillTx/>
                <a:latin typeface="Roboto Condensed Light" panose="02000000000000000000" pitchFamily="2" charset="0"/>
                <a:ea typeface="+mn-ea"/>
                <a:cs typeface="+mn-cs"/>
              </a:rPr>
              <a:pPr marL="0" marR="0" lvl="0" indent="0" algn="r" defTabSz="55449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Roboto Condensed Light" panose="02000000000000000000" pitchFamily="2" charset="0"/>
              <a:ea typeface="+mn-ea"/>
              <a:cs typeface="+mn-cs"/>
            </a:endParaRPr>
          </a:p>
        </p:txBody>
      </p:sp>
    </p:spTree>
    <p:extLst>
      <p:ext uri="{BB962C8B-B14F-4D97-AF65-F5344CB8AC3E}">
        <p14:creationId xmlns:p14="http://schemas.microsoft.com/office/powerpoint/2010/main" val="26256202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06B0FC7D-8687-9A40-9CA8-0B2F00AB98E3}" type="slidenum">
              <a:rPr lang="en-US" smtClean="0"/>
              <a:pPr/>
              <a:t>24</a:t>
            </a:fld>
            <a:endParaRPr lang="en-US"/>
          </a:p>
        </p:txBody>
      </p:sp>
    </p:spTree>
    <p:extLst>
      <p:ext uri="{BB962C8B-B14F-4D97-AF65-F5344CB8AC3E}">
        <p14:creationId xmlns:p14="http://schemas.microsoft.com/office/powerpoint/2010/main" val="735605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06B0FC7D-8687-9A40-9CA8-0B2F00AB98E3}" type="slidenum">
              <a:rPr lang="en-US" smtClean="0"/>
              <a:pPr/>
              <a:t>3</a:t>
            </a:fld>
            <a:endParaRPr lang="en-US"/>
          </a:p>
        </p:txBody>
      </p:sp>
    </p:spTree>
    <p:extLst>
      <p:ext uri="{BB962C8B-B14F-4D97-AF65-F5344CB8AC3E}">
        <p14:creationId xmlns:p14="http://schemas.microsoft.com/office/powerpoint/2010/main" val="3758876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06B0FC7D-8687-9A40-9CA8-0B2F00AB98E3}" type="slidenum">
              <a:rPr lang="en-US" smtClean="0"/>
              <a:pPr/>
              <a:t>4</a:t>
            </a:fld>
            <a:endParaRPr lang="en-US"/>
          </a:p>
        </p:txBody>
      </p:sp>
    </p:spTree>
    <p:extLst>
      <p:ext uri="{BB962C8B-B14F-4D97-AF65-F5344CB8AC3E}">
        <p14:creationId xmlns:p14="http://schemas.microsoft.com/office/powerpoint/2010/main" val="1260687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554492" rtl="0" eaLnBrk="1" fontAlgn="auto" latinLnBrk="0" hangingPunct="1">
              <a:lnSpc>
                <a:spcPct val="100000"/>
              </a:lnSpc>
              <a:spcBef>
                <a:spcPts val="0"/>
              </a:spcBef>
              <a:spcAft>
                <a:spcPts val="0"/>
              </a:spcAft>
              <a:buClrTx/>
              <a:buSzTx/>
              <a:buFontTx/>
              <a:buNone/>
              <a:tabLst/>
              <a:defRPr/>
            </a:pPr>
            <a:fld id="{06B0FC7D-8687-9A40-9CA8-0B2F00AB98E3}" type="slidenum">
              <a:rPr kumimoji="0" lang="en-US" sz="1200" b="0" i="0" u="none" strike="noStrike" kern="1200" cap="none" spc="0" normalizeH="0" baseline="0" noProof="0" smtClean="0">
                <a:ln>
                  <a:noFill/>
                </a:ln>
                <a:solidFill>
                  <a:prstClr val="black"/>
                </a:solidFill>
                <a:effectLst/>
                <a:uLnTx/>
                <a:uFillTx/>
                <a:latin typeface="Roboto Condensed Light" panose="02000000000000000000" pitchFamily="2" charset="0"/>
                <a:ea typeface="+mn-ea"/>
                <a:cs typeface="+mn-cs"/>
              </a:rPr>
              <a:pPr marL="0" marR="0" lvl="0" indent="0" algn="r" defTabSz="55449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Roboto Condensed Light" panose="02000000000000000000" pitchFamily="2" charset="0"/>
              <a:ea typeface="+mn-ea"/>
              <a:cs typeface="+mn-cs"/>
            </a:endParaRPr>
          </a:p>
        </p:txBody>
      </p:sp>
    </p:spTree>
    <p:extLst>
      <p:ext uri="{BB962C8B-B14F-4D97-AF65-F5344CB8AC3E}">
        <p14:creationId xmlns:p14="http://schemas.microsoft.com/office/powerpoint/2010/main" val="115637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06B0FC7D-8687-9A40-9CA8-0B2F00AB98E3}" type="slidenum">
              <a:rPr lang="en-US" smtClean="0"/>
              <a:pPr/>
              <a:t>6</a:t>
            </a:fld>
            <a:endParaRPr lang="en-US"/>
          </a:p>
        </p:txBody>
      </p:sp>
    </p:spTree>
    <p:extLst>
      <p:ext uri="{BB962C8B-B14F-4D97-AF65-F5344CB8AC3E}">
        <p14:creationId xmlns:p14="http://schemas.microsoft.com/office/powerpoint/2010/main" val="4028257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06B0FC7D-8687-9A40-9CA8-0B2F00AB98E3}" type="slidenum">
              <a:rPr lang="en-US" smtClean="0"/>
              <a:pPr/>
              <a:t>7</a:t>
            </a:fld>
            <a:endParaRPr lang="en-US"/>
          </a:p>
        </p:txBody>
      </p:sp>
    </p:spTree>
    <p:extLst>
      <p:ext uri="{BB962C8B-B14F-4D97-AF65-F5344CB8AC3E}">
        <p14:creationId xmlns:p14="http://schemas.microsoft.com/office/powerpoint/2010/main" val="2188426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554492" rtl="0" eaLnBrk="1" fontAlgn="auto" latinLnBrk="0" hangingPunct="1">
              <a:lnSpc>
                <a:spcPct val="100000"/>
              </a:lnSpc>
              <a:spcBef>
                <a:spcPts val="0"/>
              </a:spcBef>
              <a:spcAft>
                <a:spcPts val="0"/>
              </a:spcAft>
              <a:buClrTx/>
              <a:buSzTx/>
              <a:buFontTx/>
              <a:buNone/>
              <a:tabLst/>
              <a:defRPr/>
            </a:pPr>
            <a:fld id="{06B0FC7D-8687-9A40-9CA8-0B2F00AB98E3}" type="slidenum">
              <a:rPr kumimoji="0" lang="en-US" sz="1200" b="0" i="0" u="none" strike="noStrike" kern="1200" cap="none" spc="0" normalizeH="0" baseline="0" noProof="0" smtClean="0">
                <a:ln>
                  <a:noFill/>
                </a:ln>
                <a:solidFill>
                  <a:prstClr val="black"/>
                </a:solidFill>
                <a:effectLst/>
                <a:uLnTx/>
                <a:uFillTx/>
                <a:latin typeface="Roboto Condensed Light" panose="02000000000000000000" pitchFamily="2" charset="0"/>
                <a:ea typeface="+mn-ea"/>
                <a:cs typeface="+mn-cs"/>
              </a:rPr>
              <a:pPr marL="0" marR="0" lvl="0" indent="0" algn="r" defTabSz="55449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Roboto Condensed Light" panose="02000000000000000000" pitchFamily="2" charset="0"/>
              <a:ea typeface="+mn-ea"/>
              <a:cs typeface="+mn-cs"/>
            </a:endParaRPr>
          </a:p>
        </p:txBody>
      </p:sp>
    </p:spTree>
    <p:extLst>
      <p:ext uri="{BB962C8B-B14F-4D97-AF65-F5344CB8AC3E}">
        <p14:creationId xmlns:p14="http://schemas.microsoft.com/office/powerpoint/2010/main" val="2856848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06B0FC7D-8687-9A40-9CA8-0B2F00AB98E3}" type="slidenum">
              <a:rPr lang="en-US" smtClean="0"/>
              <a:pPr/>
              <a:t>9</a:t>
            </a:fld>
            <a:endParaRPr lang="en-US"/>
          </a:p>
        </p:txBody>
      </p:sp>
    </p:spTree>
    <p:extLst>
      <p:ext uri="{BB962C8B-B14F-4D97-AF65-F5344CB8AC3E}">
        <p14:creationId xmlns:p14="http://schemas.microsoft.com/office/powerpoint/2010/main" val="40179956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www.accenture.com/SiteCollectionDocuments/PDF/OutlookPDF_AgileOrganization_02" TargetMode="External"/><Relationship Id="rId2" Type="http://schemas.openxmlformats.org/officeDocument/2006/relationships/hyperlink" Target="http://www.forbes.com/sites/joshbersin/2013/05/06/time-to-scrap-performance-" TargetMode="External"/><Relationship Id="rId1" Type="http://schemas.openxmlformats.org/officeDocument/2006/relationships/slideMaster" Target="../slideMasters/slideMaster3.xml"/><Relationship Id="rId6" Type="http://schemas.openxmlformats.org/officeDocument/2006/relationships/hyperlink" Target="http://ryanestis.com/adobe-interview/" TargetMode="External"/><Relationship Id="rId5" Type="http://schemas.openxmlformats.org/officeDocument/2006/relationships/hyperlink" Target="http://www.forbes.com/sites/stevedenning/2012/04/17/" TargetMode="External"/><Relationship Id="rId4" Type="http://schemas.openxmlformats.org/officeDocument/2006/relationships/hyperlink" Target="http://www.huffingtonpost.com/samuel-culbert/performance-"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BackCover-Light-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pic>
        <p:nvPicPr>
          <p:cNvPr id="4" name="Picture 3" descr="McLean &amp; Company Logo">
            <a:extLst>
              <a:ext uri="{FF2B5EF4-FFF2-40B4-BE49-F238E27FC236}">
                <a16:creationId xmlns:a16="http://schemas.microsoft.com/office/drawing/2014/main" id="{D96D7FEE-4E5E-4258-8D3C-8E047E48E68F}"/>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888859" y="3051984"/>
            <a:ext cx="1827941" cy="7540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A09AF9F-4306-43FC-95CD-24E38F6F6D6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476789" y="3195531"/>
            <a:ext cx="2341128" cy="466933"/>
          </a:xfrm>
          <a:prstGeom prst="rect">
            <a:avLst/>
          </a:prstGeom>
        </p:spPr>
      </p:pic>
    </p:spTree>
    <p:extLst>
      <p:ext uri="{BB962C8B-B14F-4D97-AF65-F5344CB8AC3E}">
        <p14:creationId xmlns:p14="http://schemas.microsoft.com/office/powerpoint/2010/main" val="855419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ExecSummary-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DDE57-4E30-2343-9DAE-39F3DBBD9B61}"/>
              </a:ext>
            </a:extLst>
          </p:cNvPr>
          <p:cNvSpPr>
            <a:spLocks noGrp="1"/>
          </p:cNvSpPr>
          <p:nvPr>
            <p:ph type="title"/>
          </p:nvPr>
        </p:nvSpPr>
        <p:spPr>
          <a:xfrm>
            <a:off x="354106" y="530021"/>
            <a:ext cx="11146263" cy="1163598"/>
          </a:xfrm>
        </p:spPr>
        <p:txBody>
          <a:bodyPr>
            <a:noAutofit/>
          </a:bodyPr>
          <a:lstStyle>
            <a:lvl1pPr>
              <a:lnSpc>
                <a:spcPct val="90000"/>
              </a:lnSpc>
              <a:defRPr b="0" i="0">
                <a:solidFill>
                  <a:srgbClr val="717171"/>
                </a:solidFill>
              </a:defRPr>
            </a:lvl1pPr>
          </a:lstStyle>
          <a:p>
            <a:r>
              <a:rPr lang="en-US"/>
              <a:t>Click to edit Master title style</a:t>
            </a:r>
          </a:p>
        </p:txBody>
      </p:sp>
      <p:sp>
        <p:nvSpPr>
          <p:cNvPr id="5" name="Text Placeholder 14">
            <a:extLst>
              <a:ext uri="{FF2B5EF4-FFF2-40B4-BE49-F238E27FC236}">
                <a16:creationId xmlns:a16="http://schemas.microsoft.com/office/drawing/2014/main" id="{F757EF6B-F638-A24D-9746-2B871D5BA5B9}"/>
              </a:ext>
            </a:extLst>
          </p:cNvPr>
          <p:cNvSpPr>
            <a:spLocks noGrp="1"/>
          </p:cNvSpPr>
          <p:nvPr>
            <p:ph type="body" sz="quarter" idx="12"/>
          </p:nvPr>
        </p:nvSpPr>
        <p:spPr>
          <a:xfrm>
            <a:off x="3150561" y="2188650"/>
            <a:ext cx="8349808" cy="1049402"/>
          </a:xfrm>
          <a:prstGeom prst="rect">
            <a:avLst/>
          </a:prstGeom>
        </p:spPr>
        <p:txBody>
          <a:bodyPr lIns="0" tIns="0" rIns="0" bIns="0">
            <a:noAutofit/>
          </a:bodyPr>
          <a:lstStyle>
            <a:lvl1pPr marL="0" indent="0">
              <a:lnSpc>
                <a:spcPct val="110000"/>
              </a:lnSpc>
              <a:buNone/>
              <a:defRPr sz="1400" b="0" i="0">
                <a:solidFill>
                  <a:srgbClr val="000000"/>
                </a:solidFill>
                <a:latin typeface="Roboto Condensed Light" panose="02000000000000000000" pitchFamily="2" charset="0"/>
                <a:cs typeface="Arial Narrow" panose="020B0604020202020204" pitchFamily="34" charset="0"/>
              </a:defRPr>
            </a:lvl1pPr>
            <a:lvl2pPr marL="457200" indent="0">
              <a:lnSpc>
                <a:spcPts val="1700"/>
              </a:lnSpc>
              <a:buNone/>
              <a:defRPr sz="1400">
                <a:solidFill>
                  <a:srgbClr val="4B4B4B"/>
                </a:solidFill>
                <a:latin typeface="Arial" panose="020B0604020202020204" pitchFamily="34" charset="0"/>
                <a:cs typeface="Arial" panose="020B0604020202020204" pitchFamily="34" charset="0"/>
              </a:defRPr>
            </a:lvl2pPr>
            <a:lvl3pPr marL="914400" indent="0">
              <a:lnSpc>
                <a:spcPts val="1700"/>
              </a:lnSpc>
              <a:buNone/>
              <a:defRPr sz="1400">
                <a:solidFill>
                  <a:srgbClr val="4B4B4B"/>
                </a:solidFill>
                <a:latin typeface="Arial" panose="020B0604020202020204" pitchFamily="34" charset="0"/>
                <a:cs typeface="Arial" panose="020B0604020202020204" pitchFamily="34" charset="0"/>
              </a:defRPr>
            </a:lvl3pPr>
            <a:lvl4pPr marL="1371600" indent="0">
              <a:lnSpc>
                <a:spcPts val="1700"/>
              </a:lnSpc>
              <a:buNone/>
              <a:defRPr sz="1400">
                <a:solidFill>
                  <a:srgbClr val="4B4B4B"/>
                </a:solidFill>
                <a:latin typeface="Arial" panose="020B0604020202020204" pitchFamily="34" charset="0"/>
                <a:cs typeface="Arial" panose="020B0604020202020204" pitchFamily="34" charset="0"/>
              </a:defRPr>
            </a:lvl4pPr>
            <a:lvl5pPr marL="1828800" indent="0">
              <a:lnSpc>
                <a:spcPts val="1700"/>
              </a:lnSpc>
              <a:buNone/>
              <a:defRPr sz="1400">
                <a:solidFill>
                  <a:srgbClr val="4B4B4B"/>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13" name="Text Placeholder 12">
            <a:extLst>
              <a:ext uri="{FF2B5EF4-FFF2-40B4-BE49-F238E27FC236}">
                <a16:creationId xmlns:a16="http://schemas.microsoft.com/office/drawing/2014/main" id="{A5895281-F05F-284A-93B8-DF31D5A43342}"/>
              </a:ext>
            </a:extLst>
          </p:cNvPr>
          <p:cNvSpPr>
            <a:spLocks noGrp="1"/>
          </p:cNvSpPr>
          <p:nvPr>
            <p:ph type="body" sz="quarter" idx="13"/>
          </p:nvPr>
        </p:nvSpPr>
        <p:spPr>
          <a:xfrm>
            <a:off x="368194" y="2211427"/>
            <a:ext cx="2356821" cy="297314"/>
          </a:xfrm>
          <a:prstGeom prst="rect">
            <a:avLst/>
          </a:prstGeom>
        </p:spPr>
        <p:txBody>
          <a:bodyPr lIns="0" tIns="0" rIns="0" bIns="0">
            <a:noAutofit/>
          </a:bodyPr>
          <a:lstStyle>
            <a:lvl1pPr marL="0" indent="0" algn="l">
              <a:lnSpc>
                <a:spcPct val="110000"/>
              </a:lnSpc>
              <a:buNone/>
              <a:defRPr sz="1800" b="0" i="0">
                <a:solidFill>
                  <a:srgbClr val="B3252E"/>
                </a:solidFill>
                <a:latin typeface="Montserrat SemiBold" panose="00000700000000000000" pitchFamily="2"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5" name="Text Placeholder 14">
            <a:extLst>
              <a:ext uri="{FF2B5EF4-FFF2-40B4-BE49-F238E27FC236}">
                <a16:creationId xmlns:a16="http://schemas.microsoft.com/office/drawing/2014/main" id="{6FA60A94-BDD7-CD42-AD29-7AFB8051590D}"/>
              </a:ext>
            </a:extLst>
          </p:cNvPr>
          <p:cNvSpPr>
            <a:spLocks noGrp="1"/>
          </p:cNvSpPr>
          <p:nvPr>
            <p:ph type="body" sz="quarter" idx="14"/>
          </p:nvPr>
        </p:nvSpPr>
        <p:spPr>
          <a:xfrm>
            <a:off x="3130475" y="3434381"/>
            <a:ext cx="8368999" cy="1049402"/>
          </a:xfrm>
          <a:prstGeom prst="rect">
            <a:avLst/>
          </a:prstGeom>
        </p:spPr>
        <p:txBody>
          <a:bodyPr lIns="0" tIns="0" rIns="0" bIns="0">
            <a:noAutofit/>
          </a:bodyPr>
          <a:lstStyle>
            <a:lvl1pPr marL="0" indent="0">
              <a:lnSpc>
                <a:spcPct val="110000"/>
              </a:lnSpc>
              <a:buNone/>
              <a:defRPr sz="1400" b="0" i="0">
                <a:solidFill>
                  <a:srgbClr val="000000"/>
                </a:solidFill>
                <a:latin typeface="Roboto Condensed Light" panose="02000000000000000000" pitchFamily="2" charset="0"/>
                <a:cs typeface="Arial Narrow" panose="020B0604020202020204" pitchFamily="34" charset="0"/>
              </a:defRPr>
            </a:lvl1pPr>
            <a:lvl2pPr marL="457200" indent="0">
              <a:lnSpc>
                <a:spcPts val="1700"/>
              </a:lnSpc>
              <a:buNone/>
              <a:defRPr sz="1400">
                <a:solidFill>
                  <a:srgbClr val="4B4B4B"/>
                </a:solidFill>
                <a:latin typeface="Arial" panose="020B0604020202020204" pitchFamily="34" charset="0"/>
                <a:cs typeface="Arial" panose="020B0604020202020204" pitchFamily="34" charset="0"/>
              </a:defRPr>
            </a:lvl2pPr>
            <a:lvl3pPr marL="914400" indent="0">
              <a:lnSpc>
                <a:spcPts val="1700"/>
              </a:lnSpc>
              <a:buNone/>
              <a:defRPr sz="1400">
                <a:solidFill>
                  <a:srgbClr val="4B4B4B"/>
                </a:solidFill>
                <a:latin typeface="Arial" panose="020B0604020202020204" pitchFamily="34" charset="0"/>
                <a:cs typeface="Arial" panose="020B0604020202020204" pitchFamily="34" charset="0"/>
              </a:defRPr>
            </a:lvl3pPr>
            <a:lvl4pPr marL="1371600" indent="0">
              <a:lnSpc>
                <a:spcPts val="1700"/>
              </a:lnSpc>
              <a:buNone/>
              <a:defRPr sz="1400">
                <a:solidFill>
                  <a:srgbClr val="4B4B4B"/>
                </a:solidFill>
                <a:latin typeface="Arial" panose="020B0604020202020204" pitchFamily="34" charset="0"/>
                <a:cs typeface="Arial" panose="020B0604020202020204" pitchFamily="34" charset="0"/>
              </a:defRPr>
            </a:lvl4pPr>
            <a:lvl5pPr marL="1828800" indent="0">
              <a:lnSpc>
                <a:spcPts val="1700"/>
              </a:lnSpc>
              <a:buNone/>
              <a:defRPr sz="1400">
                <a:solidFill>
                  <a:srgbClr val="4B4B4B"/>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26" name="Text Placeholder 12">
            <a:extLst>
              <a:ext uri="{FF2B5EF4-FFF2-40B4-BE49-F238E27FC236}">
                <a16:creationId xmlns:a16="http://schemas.microsoft.com/office/drawing/2014/main" id="{9BDD2CC1-5E1E-A249-A7A5-AE4A1333D147}"/>
              </a:ext>
            </a:extLst>
          </p:cNvPr>
          <p:cNvSpPr>
            <a:spLocks noGrp="1"/>
          </p:cNvSpPr>
          <p:nvPr>
            <p:ph type="body" sz="quarter" idx="15"/>
          </p:nvPr>
        </p:nvSpPr>
        <p:spPr>
          <a:xfrm>
            <a:off x="354106" y="3450965"/>
            <a:ext cx="2356821" cy="297314"/>
          </a:xfrm>
          <a:prstGeom prst="rect">
            <a:avLst/>
          </a:prstGeom>
        </p:spPr>
        <p:txBody>
          <a:bodyPr lIns="0" tIns="0" rIns="0" bIns="0">
            <a:noAutofit/>
          </a:bodyPr>
          <a:lstStyle>
            <a:lvl1pPr marL="0" indent="0" algn="l">
              <a:lnSpc>
                <a:spcPct val="110000"/>
              </a:lnSpc>
              <a:buNone/>
              <a:defRPr sz="1800" b="0" i="0">
                <a:solidFill>
                  <a:srgbClr val="4A4A4A"/>
                </a:solidFill>
                <a:latin typeface="Montserrat SemiBold" panose="00000700000000000000" pitchFamily="2"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7" name="Text Placeholder 14">
            <a:extLst>
              <a:ext uri="{FF2B5EF4-FFF2-40B4-BE49-F238E27FC236}">
                <a16:creationId xmlns:a16="http://schemas.microsoft.com/office/drawing/2014/main" id="{43436B9A-1402-5E4D-97F0-E6F15B6C3293}"/>
              </a:ext>
            </a:extLst>
          </p:cNvPr>
          <p:cNvSpPr>
            <a:spLocks noGrp="1"/>
          </p:cNvSpPr>
          <p:nvPr>
            <p:ph type="body" sz="quarter" idx="16"/>
          </p:nvPr>
        </p:nvSpPr>
        <p:spPr>
          <a:xfrm>
            <a:off x="3130473" y="4680112"/>
            <a:ext cx="8368998" cy="1049402"/>
          </a:xfrm>
          <a:prstGeom prst="rect">
            <a:avLst/>
          </a:prstGeom>
        </p:spPr>
        <p:txBody>
          <a:bodyPr lIns="0" tIns="0" rIns="0" bIns="0">
            <a:noAutofit/>
          </a:bodyPr>
          <a:lstStyle>
            <a:lvl1pPr marL="0" indent="0">
              <a:lnSpc>
                <a:spcPct val="110000"/>
              </a:lnSpc>
              <a:buNone/>
              <a:defRPr sz="1400" b="0" i="0">
                <a:solidFill>
                  <a:srgbClr val="000000"/>
                </a:solidFill>
                <a:latin typeface="Roboto Condensed Light" panose="02000000000000000000" pitchFamily="2" charset="0"/>
                <a:cs typeface="Arial Narrow" panose="020B0604020202020204" pitchFamily="34" charset="0"/>
              </a:defRPr>
            </a:lvl1pPr>
            <a:lvl2pPr marL="457200" indent="0">
              <a:lnSpc>
                <a:spcPts val="1700"/>
              </a:lnSpc>
              <a:buNone/>
              <a:defRPr sz="1400">
                <a:solidFill>
                  <a:srgbClr val="4B4B4B"/>
                </a:solidFill>
                <a:latin typeface="Arial" panose="020B0604020202020204" pitchFamily="34" charset="0"/>
                <a:cs typeface="Arial" panose="020B0604020202020204" pitchFamily="34" charset="0"/>
              </a:defRPr>
            </a:lvl2pPr>
            <a:lvl3pPr marL="914400" indent="0">
              <a:lnSpc>
                <a:spcPts val="1700"/>
              </a:lnSpc>
              <a:buNone/>
              <a:defRPr sz="1400">
                <a:solidFill>
                  <a:srgbClr val="4B4B4B"/>
                </a:solidFill>
                <a:latin typeface="Arial" panose="020B0604020202020204" pitchFamily="34" charset="0"/>
                <a:cs typeface="Arial" panose="020B0604020202020204" pitchFamily="34" charset="0"/>
              </a:defRPr>
            </a:lvl3pPr>
            <a:lvl4pPr marL="1371600" indent="0">
              <a:lnSpc>
                <a:spcPts val="1700"/>
              </a:lnSpc>
              <a:buNone/>
              <a:defRPr sz="1400">
                <a:solidFill>
                  <a:srgbClr val="4B4B4B"/>
                </a:solidFill>
                <a:latin typeface="Arial" panose="020B0604020202020204" pitchFamily="34" charset="0"/>
                <a:cs typeface="Arial" panose="020B0604020202020204" pitchFamily="34" charset="0"/>
              </a:defRPr>
            </a:lvl4pPr>
            <a:lvl5pPr marL="1828800" indent="0">
              <a:lnSpc>
                <a:spcPts val="1700"/>
              </a:lnSpc>
              <a:buNone/>
              <a:defRPr sz="1400">
                <a:solidFill>
                  <a:srgbClr val="4B4B4B"/>
                </a:solidFill>
                <a:latin typeface="Arial" panose="020B0604020202020204" pitchFamily="34" charset="0"/>
                <a:cs typeface="Arial" panose="020B0604020202020204" pitchFamily="34" charset="0"/>
              </a:defRPr>
            </a:lvl5pPr>
          </a:lstStyle>
          <a:p>
            <a:pPr lvl="0"/>
            <a:r>
              <a:rPr lang="en-US"/>
              <a:t>Click to edit Master text styles</a:t>
            </a:r>
          </a:p>
        </p:txBody>
      </p:sp>
      <p:sp>
        <p:nvSpPr>
          <p:cNvPr id="28" name="Text Placeholder 12">
            <a:extLst>
              <a:ext uri="{FF2B5EF4-FFF2-40B4-BE49-F238E27FC236}">
                <a16:creationId xmlns:a16="http://schemas.microsoft.com/office/drawing/2014/main" id="{DE52E9E9-EF0F-F148-B77C-A1985515528A}"/>
              </a:ext>
            </a:extLst>
          </p:cNvPr>
          <p:cNvSpPr>
            <a:spLocks noGrp="1"/>
          </p:cNvSpPr>
          <p:nvPr>
            <p:ph type="body" sz="quarter" idx="17"/>
          </p:nvPr>
        </p:nvSpPr>
        <p:spPr>
          <a:xfrm>
            <a:off x="354106" y="4627698"/>
            <a:ext cx="2356821" cy="297314"/>
          </a:xfrm>
          <a:prstGeom prst="rect">
            <a:avLst/>
          </a:prstGeom>
        </p:spPr>
        <p:txBody>
          <a:bodyPr lIns="0" tIns="0" rIns="0" bIns="0">
            <a:noAutofit/>
          </a:bodyPr>
          <a:lstStyle>
            <a:lvl1pPr marL="0" indent="0" algn="l">
              <a:lnSpc>
                <a:spcPct val="110000"/>
              </a:lnSpc>
              <a:buNone/>
              <a:defRPr sz="1800" b="0" i="0">
                <a:solidFill>
                  <a:srgbClr val="2B9E48"/>
                </a:solidFill>
                <a:latin typeface="Montserrat SemiBold" panose="00000700000000000000" pitchFamily="2"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976491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tandard blank">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047F413-7CC3-9041-B985-1939336F2C65}"/>
              </a:ext>
            </a:extLst>
          </p:cNvPr>
          <p:cNvSpPr>
            <a:spLocks noGrp="1"/>
          </p:cNvSpPr>
          <p:nvPr>
            <p:ph type="title"/>
          </p:nvPr>
        </p:nvSpPr>
        <p:spPr>
          <a:xfrm>
            <a:off x="354105" y="530021"/>
            <a:ext cx="11119027" cy="1130188"/>
          </a:xfrm>
        </p:spPr>
        <p:txBody>
          <a:bodyPr>
            <a:noAutofit/>
          </a:bodyPr>
          <a:lstStyle>
            <a:lvl1pPr>
              <a:lnSpc>
                <a:spcPct val="90000"/>
              </a:lnSpc>
              <a:defRPr b="0" i="0">
                <a:solidFill>
                  <a:srgbClr val="717272"/>
                </a:solidFill>
              </a:defRPr>
            </a:lvl1pPr>
          </a:lstStyle>
          <a:p>
            <a:r>
              <a:rPr lang="en-US"/>
              <a:t>Click to edit Master title style</a:t>
            </a:r>
          </a:p>
        </p:txBody>
      </p:sp>
    </p:spTree>
    <p:extLst>
      <p:ext uri="{BB962C8B-B14F-4D97-AF65-F5344CB8AC3E}">
        <p14:creationId xmlns:p14="http://schemas.microsoft.com/office/powerpoint/2010/main" val="2667976073"/>
      </p:ext>
    </p:extLst>
  </p:cSld>
  <p:clrMapOvr>
    <a:masterClrMapping/>
  </p:clrMapOvr>
  <p:extLst>
    <p:ext uri="{DCECCB84-F9BA-43D5-87BE-67443E8EF086}">
      <p15:sldGuideLst xmlns:p15="http://schemas.microsoft.com/office/powerpoint/2012/main">
        <p15:guide id="1" orient="horz" pos="89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ver-Light-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6CED198-04B0-1D4B-9CF9-27BE895D0690}"/>
              </a:ext>
            </a:extLst>
          </p:cNvPr>
          <p:cNvSpPr>
            <a:spLocks noGrp="1"/>
          </p:cNvSpPr>
          <p:nvPr>
            <p:ph type="body" sz="quarter" idx="10" hasCustomPrompt="1"/>
          </p:nvPr>
        </p:nvSpPr>
        <p:spPr>
          <a:xfrm>
            <a:off x="650874" y="1391732"/>
            <a:ext cx="7385845" cy="1306512"/>
          </a:xfrm>
          <a:prstGeom prst="rect">
            <a:avLst/>
          </a:prstGeom>
        </p:spPr>
        <p:txBody>
          <a:bodyPr/>
          <a:lstStyle>
            <a:lvl1pPr>
              <a:lnSpc>
                <a:spcPct val="90000"/>
              </a:lnSpc>
              <a:defRPr sz="4400" b="1" i="0">
                <a:solidFill>
                  <a:srgbClr val="41439A"/>
                </a:solidFill>
                <a:latin typeface="Montserrat SemiBold" pitchFamily="2" charset="77"/>
              </a:defRPr>
            </a:lvl1pPr>
            <a:lvl2pPr>
              <a:defRPr sz="4400" b="1" i="0">
                <a:solidFill>
                  <a:schemeClr val="bg1"/>
                </a:solidFill>
                <a:latin typeface="Montserrat SemiBold" pitchFamily="2" charset="77"/>
              </a:defRPr>
            </a:lvl2pPr>
            <a:lvl3pPr>
              <a:defRPr sz="4400" b="1" i="0">
                <a:solidFill>
                  <a:schemeClr val="bg1"/>
                </a:solidFill>
                <a:latin typeface="Montserrat SemiBold" pitchFamily="2" charset="77"/>
              </a:defRPr>
            </a:lvl3pPr>
            <a:lvl4pPr>
              <a:defRPr sz="4400" b="1" i="0">
                <a:solidFill>
                  <a:schemeClr val="bg1"/>
                </a:solidFill>
                <a:latin typeface="Montserrat SemiBold" pitchFamily="2" charset="77"/>
              </a:defRPr>
            </a:lvl4pPr>
            <a:lvl5pPr>
              <a:defRPr sz="4400" b="1" i="0">
                <a:solidFill>
                  <a:schemeClr val="bg1"/>
                </a:solidFill>
                <a:latin typeface="Montserrat SemiBold" pitchFamily="2" charset="77"/>
              </a:defRPr>
            </a:lvl5pPr>
          </a:lstStyle>
          <a:p>
            <a:pPr lvl="0"/>
            <a:r>
              <a:rPr lang="en-US"/>
              <a:t>Observe The Evolution of Quantum Capacity</a:t>
            </a:r>
          </a:p>
        </p:txBody>
      </p:sp>
      <p:sp>
        <p:nvSpPr>
          <p:cNvPr id="5" name="Text Placeholder 12">
            <a:extLst>
              <a:ext uri="{FF2B5EF4-FFF2-40B4-BE49-F238E27FC236}">
                <a16:creationId xmlns:a16="http://schemas.microsoft.com/office/drawing/2014/main" id="{A4CCF3E3-77ED-8B47-BA4F-C8AA5DC7EF51}"/>
              </a:ext>
            </a:extLst>
          </p:cNvPr>
          <p:cNvSpPr>
            <a:spLocks noGrp="1"/>
          </p:cNvSpPr>
          <p:nvPr>
            <p:ph type="body" sz="quarter" idx="11" hasCustomPrompt="1"/>
          </p:nvPr>
        </p:nvSpPr>
        <p:spPr>
          <a:xfrm>
            <a:off x="650875" y="2794290"/>
            <a:ext cx="5703626" cy="1893887"/>
          </a:xfrm>
          <a:prstGeom prst="rect">
            <a:avLst/>
          </a:prstGeom>
        </p:spPr>
        <p:txBody>
          <a:bodyPr/>
          <a:lstStyle>
            <a:lvl1pPr>
              <a:lnSpc>
                <a:spcPct val="110000"/>
              </a:lnSpc>
              <a:defRPr lang="en-US" sz="2800" b="0" i="0">
                <a:solidFill>
                  <a:srgbClr val="858585"/>
                </a:solidFill>
                <a:latin typeface="Roboto Condensed Light" panose="02000000000000000000" pitchFamily="2" charset="0"/>
                <a:ea typeface="Roboto Condensed Light" panose="02000000000000000000" pitchFamily="2" charset="0"/>
                <a:cs typeface="+mn-cs"/>
              </a:defRPr>
            </a:lvl1pPr>
            <a:lvl2pPr>
              <a:defRPr sz="3000" b="0" i="0">
                <a:solidFill>
                  <a:schemeClr val="bg1"/>
                </a:solidFill>
                <a:latin typeface="Exo Light" pitchFamily="2" charset="77"/>
              </a:defRPr>
            </a:lvl2pPr>
            <a:lvl3pPr>
              <a:defRPr sz="3000" b="0" i="0">
                <a:solidFill>
                  <a:schemeClr val="bg1"/>
                </a:solidFill>
                <a:latin typeface="Exo Light" pitchFamily="2" charset="77"/>
              </a:defRPr>
            </a:lvl3pPr>
            <a:lvl4pPr>
              <a:defRPr sz="3000" b="0" i="0">
                <a:solidFill>
                  <a:schemeClr val="bg1"/>
                </a:solidFill>
                <a:latin typeface="Exo Light" pitchFamily="2" charset="77"/>
              </a:defRPr>
            </a:lvl4pPr>
            <a:lvl5pPr>
              <a:defRPr sz="3000" b="0" i="0">
                <a:solidFill>
                  <a:schemeClr val="bg1"/>
                </a:solidFill>
                <a:latin typeface="Exo Light" pitchFamily="2" charset="77"/>
              </a:defRPr>
            </a:lvl5pPr>
          </a:lstStyle>
          <a:p>
            <a:pPr marL="0" lvl="0">
              <a:lnSpc>
                <a:spcPct val="110000"/>
              </a:lnSpc>
            </a:pPr>
            <a:r>
              <a:rPr lang="en-US"/>
              <a:t>Keep track of a transformational technology as it evolves.</a:t>
            </a:r>
          </a:p>
        </p:txBody>
      </p:sp>
    </p:spTree>
    <p:extLst>
      <p:ext uri="{BB962C8B-B14F-4D97-AF65-F5344CB8AC3E}">
        <p14:creationId xmlns:p14="http://schemas.microsoft.com/office/powerpoint/2010/main" val="3171055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4881123"/>
      </p:ext>
    </p:extLst>
  </p:cSld>
  <p:clrMapOvr>
    <a:masterClrMapping/>
  </p:clrMapOvr>
  <p:extLst>
    <p:ext uri="{DCECCB84-F9BA-43D5-87BE-67443E8EF086}">
      <p15:sldGuideLst xmlns:p15="http://schemas.microsoft.com/office/powerpoint/2012/main">
        <p15:guide id="1" orient="horz" pos="57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tandard blank">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047F413-7CC3-9041-B985-1939336F2C65}"/>
              </a:ext>
            </a:extLst>
          </p:cNvPr>
          <p:cNvSpPr>
            <a:spLocks noGrp="1"/>
          </p:cNvSpPr>
          <p:nvPr>
            <p:ph type="title"/>
          </p:nvPr>
        </p:nvSpPr>
        <p:spPr>
          <a:xfrm>
            <a:off x="354105" y="530021"/>
            <a:ext cx="11119027" cy="1130188"/>
          </a:xfrm>
        </p:spPr>
        <p:txBody>
          <a:bodyPr>
            <a:noAutofit/>
          </a:bodyPr>
          <a:lstStyle>
            <a:lvl1pPr>
              <a:lnSpc>
                <a:spcPct val="90000"/>
              </a:lnSpc>
              <a:defRPr b="0" i="0">
                <a:solidFill>
                  <a:srgbClr val="717272"/>
                </a:solidFill>
              </a:defRPr>
            </a:lvl1pPr>
          </a:lstStyle>
          <a:p>
            <a:r>
              <a:rPr lang="en-US"/>
              <a:t>Click to edit Master title style</a:t>
            </a:r>
          </a:p>
        </p:txBody>
      </p:sp>
    </p:spTree>
    <p:extLst>
      <p:ext uri="{BB962C8B-B14F-4D97-AF65-F5344CB8AC3E}">
        <p14:creationId xmlns:p14="http://schemas.microsoft.com/office/powerpoint/2010/main" val="3400226304"/>
      </p:ext>
    </p:extLst>
  </p:cSld>
  <p:clrMapOvr>
    <a:masterClrMapping/>
  </p:clrMapOvr>
  <p:extLst>
    <p:ext uri="{DCECCB84-F9BA-43D5-87BE-67443E8EF086}">
      <p15:sldGuideLst xmlns:p15="http://schemas.microsoft.com/office/powerpoint/2012/main">
        <p15:guide id="1" orient="horz" pos="89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iddle Accent Ba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059755C-3BFD-4A29-BEFA-E1183A443848}"/>
              </a:ext>
            </a:extLst>
          </p:cNvPr>
          <p:cNvSpPr/>
          <p:nvPr userDrawn="1"/>
        </p:nvSpPr>
        <p:spPr>
          <a:xfrm>
            <a:off x="0" y="1410346"/>
            <a:ext cx="12193588" cy="4804717"/>
          </a:xfrm>
          <a:prstGeom prst="rect">
            <a:avLst/>
          </a:prstGeom>
          <a:gradFill>
            <a:gsLst>
              <a:gs pos="15000">
                <a:schemeClr val="bg1"/>
              </a:gs>
              <a:gs pos="85000">
                <a:schemeClr val="bg1">
                  <a:lumMod val="85000"/>
                  <a:alpha val="6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8047F413-7CC3-9041-B985-1939336F2C65}"/>
              </a:ext>
            </a:extLst>
          </p:cNvPr>
          <p:cNvSpPr>
            <a:spLocks noGrp="1"/>
          </p:cNvSpPr>
          <p:nvPr>
            <p:ph type="title"/>
          </p:nvPr>
        </p:nvSpPr>
        <p:spPr>
          <a:xfrm>
            <a:off x="354106" y="530021"/>
            <a:ext cx="10808475" cy="1130188"/>
          </a:xfrm>
        </p:spPr>
        <p:txBody>
          <a:bodyPr>
            <a:noAutofit/>
          </a:bodyPr>
          <a:lstStyle>
            <a:lvl1pPr>
              <a:lnSpc>
                <a:spcPct val="90000"/>
              </a:lnSpc>
              <a:defRPr b="0" i="0"/>
            </a:lvl1pPr>
          </a:lstStyle>
          <a:p>
            <a:r>
              <a:rPr lang="en-US"/>
              <a:t>Click to edit Master title style</a:t>
            </a:r>
          </a:p>
        </p:txBody>
      </p:sp>
    </p:spTree>
    <p:extLst>
      <p:ext uri="{BB962C8B-B14F-4D97-AF65-F5344CB8AC3E}">
        <p14:creationId xmlns:p14="http://schemas.microsoft.com/office/powerpoint/2010/main" val="1068480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ft Sidebar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0F98D3B-482F-0747-9502-8D7180CE4483}"/>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79000"/>
                    </a14:imgEffect>
                  </a14:imgLayer>
                </a14:imgProps>
              </a:ext>
              <a:ext uri="{28A0092B-C50C-407E-A947-70E740481C1C}">
                <a14:useLocalDpi xmlns:a14="http://schemas.microsoft.com/office/drawing/2010/main"/>
              </a:ext>
            </a:extLst>
          </a:blip>
          <a:srcRect l="39120" r="31547" b="28119"/>
          <a:stretch/>
        </p:blipFill>
        <p:spPr>
          <a:xfrm>
            <a:off x="0" y="-1"/>
            <a:ext cx="4116388" cy="6873276"/>
          </a:xfrm>
          <a:prstGeom prst="rect">
            <a:avLst/>
          </a:prstGeom>
        </p:spPr>
      </p:pic>
      <p:sp>
        <p:nvSpPr>
          <p:cNvPr id="12" name="Rectangle 11">
            <a:extLst>
              <a:ext uri="{FF2B5EF4-FFF2-40B4-BE49-F238E27FC236}">
                <a16:creationId xmlns:a16="http://schemas.microsoft.com/office/drawing/2014/main" id="{E7372BDB-ADAA-F141-8B07-251E621C94BC}"/>
              </a:ext>
            </a:extLst>
          </p:cNvPr>
          <p:cNvSpPr/>
          <p:nvPr userDrawn="1"/>
        </p:nvSpPr>
        <p:spPr>
          <a:xfrm>
            <a:off x="5874" y="0"/>
            <a:ext cx="4116387" cy="6858000"/>
          </a:xfrm>
          <a:prstGeom prst="rect">
            <a:avLst/>
          </a:prstGeom>
          <a:gradFill>
            <a:gsLst>
              <a:gs pos="19000">
                <a:srgbClr val="41439A">
                  <a:alpha val="54000"/>
                </a:srgbClr>
              </a:gs>
              <a:gs pos="99000">
                <a:srgbClr val="4B4FA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TextBox 7">
            <a:extLst>
              <a:ext uri="{FF2B5EF4-FFF2-40B4-BE49-F238E27FC236}">
                <a16:creationId xmlns:a16="http://schemas.microsoft.com/office/drawing/2014/main" id="{D18D8AB7-A57D-1241-931E-54086C3A65D6}"/>
              </a:ext>
            </a:extLst>
          </p:cNvPr>
          <p:cNvSpPr txBox="1"/>
          <p:nvPr userDrawn="1"/>
        </p:nvSpPr>
        <p:spPr>
          <a:xfrm>
            <a:off x="346510" y="524427"/>
            <a:ext cx="3176337" cy="1545881"/>
          </a:xfrm>
          <a:prstGeom prst="rect">
            <a:avLst/>
          </a:prstGeom>
        </p:spPr>
        <p:txBody>
          <a:bodyPr vert="horz" wrap="square" lIns="0" tIns="6931" rIns="0" bIns="0" rtlCol="0">
            <a:noAutofit/>
          </a:bodyPr>
          <a:lstStyle/>
          <a:p>
            <a:pPr marL="7701" marR="242975" algn="just">
              <a:lnSpc>
                <a:spcPct val="90000"/>
              </a:lnSpc>
              <a:spcBef>
                <a:spcPts val="55"/>
              </a:spcBef>
            </a:pPr>
            <a:endParaRPr lang="en-US" sz="4000" b="1" i="0" spc="-30">
              <a:solidFill>
                <a:schemeClr val="bg1"/>
              </a:solidFill>
              <a:latin typeface="Montserrat SemiBold" pitchFamily="2" charset="77"/>
              <a:cs typeface="Arial Narrow"/>
            </a:endParaRPr>
          </a:p>
        </p:txBody>
      </p:sp>
      <p:sp>
        <p:nvSpPr>
          <p:cNvPr id="9" name="Title 9">
            <a:extLst>
              <a:ext uri="{FF2B5EF4-FFF2-40B4-BE49-F238E27FC236}">
                <a16:creationId xmlns:a16="http://schemas.microsoft.com/office/drawing/2014/main" id="{9BAAE306-3204-4CC5-884C-3D462803ACD2}"/>
              </a:ext>
            </a:extLst>
          </p:cNvPr>
          <p:cNvSpPr>
            <a:spLocks noGrp="1"/>
          </p:cNvSpPr>
          <p:nvPr>
            <p:ph type="title"/>
          </p:nvPr>
        </p:nvSpPr>
        <p:spPr>
          <a:xfrm>
            <a:off x="354107" y="530021"/>
            <a:ext cx="3176338" cy="1130188"/>
          </a:xfrm>
        </p:spPr>
        <p:txBody>
          <a:bodyPr>
            <a:noAutofit/>
          </a:bodyPr>
          <a:lstStyle>
            <a:lvl1pPr>
              <a:lnSpc>
                <a:spcPct val="90000"/>
              </a:lnSpc>
              <a:defRPr b="0" i="0">
                <a:solidFill>
                  <a:schemeClr val="bg1"/>
                </a:solidFill>
              </a:defRPr>
            </a:lvl1pPr>
          </a:lstStyle>
          <a:p>
            <a:r>
              <a:rPr lang="en-US"/>
              <a:t>Click to edit Master title style</a:t>
            </a:r>
          </a:p>
        </p:txBody>
      </p:sp>
    </p:spTree>
    <p:extLst>
      <p:ext uri="{BB962C8B-B14F-4D97-AF65-F5344CB8AC3E}">
        <p14:creationId xmlns:p14="http://schemas.microsoft.com/office/powerpoint/2010/main" val="3020621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orks Cite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92454BFC-BC26-0B4D-A0EE-0E0CCEA287B5}"/>
              </a:ext>
            </a:extLst>
          </p:cNvPr>
          <p:cNvSpPr>
            <a:spLocks noGrp="1"/>
          </p:cNvSpPr>
          <p:nvPr>
            <p:ph type="body" sz="quarter" idx="11" hasCustomPrompt="1"/>
          </p:nvPr>
        </p:nvSpPr>
        <p:spPr>
          <a:xfrm>
            <a:off x="383163" y="1552498"/>
            <a:ext cx="5477732" cy="4503847"/>
          </a:xfrm>
          <a:prstGeom prst="rect">
            <a:avLst/>
          </a:prstGeom>
        </p:spPr>
        <p:txBody>
          <a:bodyPr lIns="0" tIns="0" rIns="0" bIns="0">
            <a:noAutofit/>
          </a:bodyPr>
          <a:lstStyle>
            <a:lvl1pPr marL="0" indent="0" algn="l">
              <a:buNone/>
              <a:defRPr sz="1200" baseline="0">
                <a:solidFill>
                  <a:srgbClr val="000000"/>
                </a:solidFill>
                <a:latin typeface="Roboto Condensed Light" panose="02000000000000000000" pitchFamily="2" charset="0"/>
              </a:defRPr>
            </a:lvl1pPr>
          </a:lstStyle>
          <a:p>
            <a:pPr marL="7701" marR="242975" algn="just">
              <a:spcBef>
                <a:spcPts val="55"/>
              </a:spcBef>
            </a:pPr>
            <a:r>
              <a:rPr lang="en-CA" sz="1200" spc="-30" err="1">
                <a:solidFill>
                  <a:srgbClr val="464646"/>
                </a:solidFill>
                <a:latin typeface="Roboto Condensed Light" panose="02000000000000000000" pitchFamily="2" charset="0"/>
                <a:cs typeface="Arial Narrow"/>
              </a:rPr>
              <a:t>Bersin</a:t>
            </a:r>
            <a:r>
              <a:rPr lang="en-CA" sz="1200" spc="-30">
                <a:solidFill>
                  <a:srgbClr val="464646"/>
                </a:solidFill>
                <a:latin typeface="Roboto Condensed Light" panose="02000000000000000000" pitchFamily="2" charset="0"/>
                <a:cs typeface="Arial Narrow"/>
              </a:rPr>
              <a:t>,</a:t>
            </a:r>
            <a:r>
              <a:rPr lang="en-CA" sz="1200" spc="-64">
                <a:solidFill>
                  <a:srgbClr val="464646"/>
                </a:solidFill>
                <a:latin typeface="Roboto Condensed Light" panose="02000000000000000000" pitchFamily="2" charset="0"/>
                <a:cs typeface="Arial Narrow"/>
              </a:rPr>
              <a:t> </a:t>
            </a:r>
            <a:r>
              <a:rPr lang="en-CA" sz="1200" spc="-30">
                <a:solidFill>
                  <a:srgbClr val="464646"/>
                </a:solidFill>
                <a:latin typeface="Roboto Condensed Light" panose="02000000000000000000" pitchFamily="2" charset="0"/>
                <a:cs typeface="Arial Narrow"/>
              </a:rPr>
              <a:t>Josh.</a:t>
            </a:r>
            <a:r>
              <a:rPr lang="en-CA" sz="1200" spc="-64">
                <a:solidFill>
                  <a:srgbClr val="464646"/>
                </a:solidFill>
                <a:latin typeface="Roboto Condensed Light" panose="02000000000000000000" pitchFamily="2" charset="0"/>
                <a:cs typeface="Arial Narrow"/>
              </a:rPr>
              <a:t> </a:t>
            </a:r>
            <a:r>
              <a:rPr lang="en-CA" sz="1200" spc="-33">
                <a:solidFill>
                  <a:srgbClr val="464646"/>
                </a:solidFill>
                <a:latin typeface="Roboto Condensed Light" panose="02000000000000000000" pitchFamily="2" charset="0"/>
                <a:cs typeface="Arial Narrow"/>
              </a:rPr>
              <a:t>“Time</a:t>
            </a:r>
            <a:r>
              <a:rPr lang="en-CA" sz="1200" spc="-64">
                <a:solidFill>
                  <a:srgbClr val="464646"/>
                </a:solidFill>
                <a:latin typeface="Roboto Condensed Light" panose="02000000000000000000" pitchFamily="2" charset="0"/>
                <a:cs typeface="Arial Narrow"/>
              </a:rPr>
              <a:t> </a:t>
            </a:r>
            <a:r>
              <a:rPr lang="en-CA" sz="1200" spc="-18">
                <a:solidFill>
                  <a:srgbClr val="464646"/>
                </a:solidFill>
                <a:latin typeface="Roboto Condensed Light" panose="02000000000000000000" pitchFamily="2" charset="0"/>
                <a:cs typeface="Arial Narrow"/>
              </a:rPr>
              <a:t>to</a:t>
            </a:r>
            <a:r>
              <a:rPr lang="en-CA" sz="1200" spc="-64">
                <a:solidFill>
                  <a:srgbClr val="464646"/>
                </a:solidFill>
                <a:latin typeface="Roboto Condensed Light" panose="02000000000000000000" pitchFamily="2" charset="0"/>
                <a:cs typeface="Arial Narrow"/>
              </a:rPr>
              <a:t> </a:t>
            </a:r>
            <a:r>
              <a:rPr lang="en-CA" sz="1200" spc="-30">
                <a:solidFill>
                  <a:srgbClr val="464646"/>
                </a:solidFill>
                <a:latin typeface="Roboto Condensed Light" panose="02000000000000000000" pitchFamily="2" charset="0"/>
                <a:cs typeface="Arial Narrow"/>
              </a:rPr>
              <a:t>Scrap</a:t>
            </a:r>
            <a:r>
              <a:rPr lang="en-CA" sz="1200" spc="-64">
                <a:solidFill>
                  <a:srgbClr val="464646"/>
                </a:solidFill>
                <a:latin typeface="Roboto Condensed Light" panose="02000000000000000000" pitchFamily="2" charset="0"/>
                <a:cs typeface="Arial Narrow"/>
              </a:rPr>
              <a:t> </a:t>
            </a:r>
            <a:r>
              <a:rPr lang="en-CA" sz="1200" spc="-33">
                <a:solidFill>
                  <a:srgbClr val="464646"/>
                </a:solidFill>
                <a:latin typeface="Roboto Condensed Light" panose="02000000000000000000" pitchFamily="2" charset="0"/>
                <a:cs typeface="Arial Narrow"/>
              </a:rPr>
              <a:t>Performance</a:t>
            </a:r>
            <a:r>
              <a:rPr lang="en-CA" sz="1200" spc="-121">
                <a:solidFill>
                  <a:srgbClr val="464646"/>
                </a:solidFill>
                <a:latin typeface="Roboto Condensed Light" panose="02000000000000000000" pitchFamily="2" charset="0"/>
                <a:cs typeface="Arial Narrow"/>
              </a:rPr>
              <a:t> </a:t>
            </a:r>
            <a:r>
              <a:rPr lang="en-CA" sz="1200" spc="-33">
                <a:solidFill>
                  <a:srgbClr val="464646"/>
                </a:solidFill>
                <a:latin typeface="Roboto Condensed Light" panose="02000000000000000000" pitchFamily="2" charset="0"/>
                <a:cs typeface="Arial Narrow"/>
              </a:rPr>
              <a:t>Appraisals?”</a:t>
            </a:r>
            <a:r>
              <a:rPr lang="en-CA" sz="1200" spc="-64">
                <a:solidFill>
                  <a:srgbClr val="464646"/>
                </a:solidFill>
                <a:latin typeface="Roboto Condensed Light" panose="02000000000000000000" pitchFamily="2" charset="0"/>
                <a:cs typeface="Arial Narrow"/>
              </a:rPr>
              <a:t> </a:t>
            </a:r>
            <a:r>
              <a:rPr lang="en-CA" sz="1200" spc="-30">
                <a:solidFill>
                  <a:srgbClr val="464646"/>
                </a:solidFill>
                <a:latin typeface="Roboto Condensed Light" panose="02000000000000000000" pitchFamily="2" charset="0"/>
                <a:cs typeface="Arial Narrow"/>
              </a:rPr>
              <a:t>Forbes</a:t>
            </a:r>
            <a:r>
              <a:rPr lang="en-CA" sz="1200" spc="-61">
                <a:solidFill>
                  <a:srgbClr val="464646"/>
                </a:solidFill>
                <a:latin typeface="Roboto Condensed Light" panose="02000000000000000000" pitchFamily="2" charset="0"/>
                <a:cs typeface="Arial Narrow"/>
              </a:rPr>
              <a:t> </a:t>
            </a:r>
            <a:r>
              <a:rPr lang="en-CA" sz="1200" spc="-33">
                <a:solidFill>
                  <a:srgbClr val="464646"/>
                </a:solidFill>
                <a:latin typeface="Roboto Condensed Light" panose="02000000000000000000" pitchFamily="2" charset="0"/>
                <a:cs typeface="Arial Narrow"/>
              </a:rPr>
              <a:t>Magazine.</a:t>
            </a:r>
            <a:r>
              <a:rPr lang="en-CA" sz="1200" spc="-64">
                <a:solidFill>
                  <a:srgbClr val="464646"/>
                </a:solidFill>
                <a:latin typeface="Roboto Condensed Light" panose="02000000000000000000" pitchFamily="2" charset="0"/>
                <a:cs typeface="Arial Narrow"/>
              </a:rPr>
              <a:t> </a:t>
            </a:r>
            <a:r>
              <a:rPr lang="en-CA" sz="1200" spc="-3">
                <a:solidFill>
                  <a:srgbClr val="464646"/>
                </a:solidFill>
                <a:latin typeface="Roboto Condensed Light" panose="02000000000000000000" pitchFamily="2" charset="0"/>
                <a:cs typeface="Arial Narrow"/>
              </a:rPr>
              <a:t>5</a:t>
            </a:r>
            <a:r>
              <a:rPr lang="en-CA" sz="1200" spc="-64">
                <a:solidFill>
                  <a:srgbClr val="464646"/>
                </a:solidFill>
                <a:latin typeface="Roboto Condensed Light" panose="02000000000000000000" pitchFamily="2" charset="0"/>
                <a:cs typeface="Arial Narrow"/>
              </a:rPr>
              <a:t> </a:t>
            </a:r>
            <a:r>
              <a:rPr lang="en-CA" sz="1200" spc="-27">
                <a:solidFill>
                  <a:srgbClr val="464646"/>
                </a:solidFill>
                <a:latin typeface="Roboto Condensed Light" panose="02000000000000000000" pitchFamily="2" charset="0"/>
                <a:cs typeface="Arial Narrow"/>
              </a:rPr>
              <a:t>June</a:t>
            </a:r>
            <a:r>
              <a:rPr lang="en-CA" sz="1200" spc="-64">
                <a:solidFill>
                  <a:srgbClr val="464646"/>
                </a:solidFill>
                <a:latin typeface="Roboto Condensed Light" panose="02000000000000000000" pitchFamily="2" charset="0"/>
                <a:cs typeface="Arial Narrow"/>
              </a:rPr>
              <a:t> </a:t>
            </a:r>
            <a:r>
              <a:rPr lang="en-CA" sz="1200" spc="-30">
                <a:solidFill>
                  <a:srgbClr val="464646"/>
                </a:solidFill>
                <a:latin typeface="Roboto Condensed Light" panose="02000000000000000000" pitchFamily="2" charset="0"/>
                <a:cs typeface="Arial Narrow"/>
              </a:rPr>
              <a:t>2013.</a:t>
            </a:r>
            <a:r>
              <a:rPr lang="en-CA" sz="1200" spc="-64">
                <a:solidFill>
                  <a:srgbClr val="464646"/>
                </a:solidFill>
                <a:latin typeface="Roboto Condensed Light" panose="02000000000000000000" pitchFamily="2" charset="0"/>
                <a:cs typeface="Arial Narrow"/>
              </a:rPr>
              <a:t> </a:t>
            </a:r>
            <a:r>
              <a:rPr lang="en-CA" sz="1200" spc="-42">
                <a:solidFill>
                  <a:srgbClr val="464646"/>
                </a:solidFill>
                <a:latin typeface="Roboto Condensed Light" panose="02000000000000000000" pitchFamily="2" charset="0"/>
                <a:cs typeface="Arial Narrow"/>
              </a:rPr>
              <a:t>Web.  </a:t>
            </a:r>
            <a:r>
              <a:rPr lang="en-CA" sz="1200" spc="-21">
                <a:solidFill>
                  <a:srgbClr val="464646"/>
                </a:solidFill>
                <a:latin typeface="Roboto Condensed Light" panose="02000000000000000000" pitchFamily="2" charset="0"/>
                <a:cs typeface="Arial Narrow"/>
              </a:rPr>
              <a:t>30 </a:t>
            </a:r>
            <a:r>
              <a:rPr lang="en-CA" sz="1200" spc="-24">
                <a:solidFill>
                  <a:srgbClr val="464646"/>
                </a:solidFill>
                <a:latin typeface="Roboto Condensed Light" panose="02000000000000000000" pitchFamily="2" charset="0"/>
                <a:cs typeface="Arial Narrow"/>
              </a:rPr>
              <a:t>Oct </a:t>
            </a:r>
            <a:r>
              <a:rPr lang="en-CA" sz="1200" spc="-30">
                <a:solidFill>
                  <a:srgbClr val="464646"/>
                </a:solidFill>
                <a:latin typeface="Roboto Condensed Light" panose="02000000000000000000" pitchFamily="2" charset="0"/>
                <a:cs typeface="Arial Narrow"/>
              </a:rPr>
              <a:t>2013. </a:t>
            </a:r>
            <a:r>
              <a:rPr lang="en-CA" sz="1200" spc="-36">
                <a:solidFill>
                  <a:srgbClr val="0076B7"/>
                </a:solidFill>
                <a:latin typeface="Roboto Condensed Light" panose="02000000000000000000" pitchFamily="2" charset="0"/>
                <a:cs typeface="Arial Narrow"/>
                <a:hlinkClick r:id="rId2">
                  <a:extLst>
                    <a:ext uri="{A12FA001-AC4F-418D-AE19-62706E023703}">
                      <ahyp:hlinkClr xmlns:ahyp="http://schemas.microsoft.com/office/drawing/2018/hyperlinkcolor" val="tx"/>
                    </a:ext>
                  </a:extLst>
                </a:hlinkClick>
              </a:rPr>
              <a:t>&lt;http://www.forbes.com/sites/joshbersin/2013/05/06/time-to-scrap-performance- </a:t>
            </a:r>
            <a:r>
              <a:rPr lang="en-CA" sz="1200" spc="-36">
                <a:solidFill>
                  <a:srgbClr val="0076B7"/>
                </a:solidFill>
                <a:latin typeface="Roboto Condensed Light" panose="02000000000000000000" pitchFamily="2" charset="0"/>
                <a:cs typeface="Arial Narrow"/>
              </a:rPr>
              <a:t> </a:t>
            </a:r>
            <a:r>
              <a:rPr lang="en-CA" sz="1200" spc="-33">
                <a:solidFill>
                  <a:srgbClr val="0076B7"/>
                </a:solidFill>
                <a:latin typeface="Roboto Condensed Light" panose="02000000000000000000" pitchFamily="2" charset="0"/>
                <a:cs typeface="Arial Narrow"/>
              </a:rPr>
              <a:t>appraisals/&gt;</a:t>
            </a:r>
            <a:r>
              <a:rPr lang="en-CA" sz="1200" spc="-33">
                <a:solidFill>
                  <a:srgbClr val="464646"/>
                </a:solidFill>
                <a:latin typeface="Roboto Condensed Light" panose="02000000000000000000" pitchFamily="2" charset="0"/>
                <a:cs typeface="Arial Narrow"/>
              </a:rPr>
              <a:t>.</a:t>
            </a:r>
            <a:endParaRPr lang="en-CA" sz="1200">
              <a:latin typeface="Roboto Condensed Light" panose="02000000000000000000" pitchFamily="2" charset="0"/>
              <a:cs typeface="Arial Narrow"/>
            </a:endParaRPr>
          </a:p>
          <a:p>
            <a:pPr>
              <a:spcBef>
                <a:spcPts val="12"/>
              </a:spcBef>
            </a:pPr>
            <a:endParaRPr lang="en-CA" sz="1200">
              <a:latin typeface="Roboto Condensed Light" panose="02000000000000000000" pitchFamily="2" charset="0"/>
              <a:cs typeface="Times New Roman"/>
            </a:endParaRPr>
          </a:p>
          <a:p>
            <a:pPr marL="7701">
              <a:lnSpc>
                <a:spcPts val="1561"/>
              </a:lnSpc>
            </a:pPr>
            <a:r>
              <a:rPr lang="en-CA" sz="1200" spc="-30">
                <a:solidFill>
                  <a:srgbClr val="464646"/>
                </a:solidFill>
                <a:latin typeface="Roboto Condensed Light" panose="02000000000000000000" pitchFamily="2" charset="0"/>
                <a:cs typeface="Arial Narrow"/>
              </a:rPr>
              <a:t>Cheese,</a:t>
            </a:r>
            <a:r>
              <a:rPr lang="en-CA" sz="1200" spc="-67">
                <a:solidFill>
                  <a:srgbClr val="464646"/>
                </a:solidFill>
                <a:latin typeface="Roboto Condensed Light" panose="02000000000000000000" pitchFamily="2" charset="0"/>
                <a:cs typeface="Arial Narrow"/>
              </a:rPr>
              <a:t> </a:t>
            </a:r>
            <a:r>
              <a:rPr lang="en-CA" sz="1200" spc="-39">
                <a:solidFill>
                  <a:srgbClr val="464646"/>
                </a:solidFill>
                <a:latin typeface="Roboto Condensed Light" panose="02000000000000000000" pitchFamily="2" charset="0"/>
                <a:cs typeface="Arial Narrow"/>
              </a:rPr>
              <a:t>Peter,</a:t>
            </a:r>
            <a:r>
              <a:rPr lang="en-CA" sz="1200" spc="-64">
                <a:solidFill>
                  <a:srgbClr val="464646"/>
                </a:solidFill>
                <a:latin typeface="Roboto Condensed Light" panose="02000000000000000000" pitchFamily="2" charset="0"/>
                <a:cs typeface="Arial Narrow"/>
              </a:rPr>
              <a:t> </a:t>
            </a:r>
            <a:r>
              <a:rPr lang="en-CA" sz="1200" spc="-18">
                <a:solidFill>
                  <a:srgbClr val="464646"/>
                </a:solidFill>
                <a:latin typeface="Roboto Condensed Light" panose="02000000000000000000" pitchFamily="2" charset="0"/>
                <a:cs typeface="Arial Narrow"/>
              </a:rPr>
              <a:t>et</a:t>
            </a:r>
            <a:r>
              <a:rPr lang="en-CA" sz="1200" spc="-64">
                <a:solidFill>
                  <a:srgbClr val="464646"/>
                </a:solidFill>
                <a:latin typeface="Roboto Condensed Light" panose="02000000000000000000" pitchFamily="2" charset="0"/>
                <a:cs typeface="Arial Narrow"/>
              </a:rPr>
              <a:t> </a:t>
            </a:r>
            <a:r>
              <a:rPr lang="en-CA" sz="1200" spc="-24">
                <a:solidFill>
                  <a:srgbClr val="464646"/>
                </a:solidFill>
                <a:latin typeface="Roboto Condensed Light" panose="02000000000000000000" pitchFamily="2" charset="0"/>
                <a:cs typeface="Arial Narrow"/>
              </a:rPr>
              <a:t>al.</a:t>
            </a:r>
            <a:r>
              <a:rPr lang="en-CA" sz="1200" spc="-64">
                <a:solidFill>
                  <a:srgbClr val="464646"/>
                </a:solidFill>
                <a:latin typeface="Roboto Condensed Light" panose="02000000000000000000" pitchFamily="2" charset="0"/>
                <a:cs typeface="Arial Narrow"/>
              </a:rPr>
              <a:t> </a:t>
            </a:r>
            <a:r>
              <a:rPr lang="en-CA" sz="1200" spc="-3">
                <a:solidFill>
                  <a:srgbClr val="464646"/>
                </a:solidFill>
                <a:latin typeface="Roboto Condensed Light" panose="02000000000000000000" pitchFamily="2" charset="0"/>
                <a:cs typeface="Arial Narrow"/>
              </a:rPr>
              <a:t>“</a:t>
            </a:r>
            <a:r>
              <a:rPr lang="en-CA" sz="1200" spc="-64">
                <a:solidFill>
                  <a:srgbClr val="464646"/>
                </a:solidFill>
                <a:latin typeface="Roboto Condensed Light" panose="02000000000000000000" pitchFamily="2" charset="0"/>
                <a:cs typeface="Arial Narrow"/>
              </a:rPr>
              <a:t> </a:t>
            </a:r>
            <a:r>
              <a:rPr lang="en-CA" sz="1200" spc="-33">
                <a:solidFill>
                  <a:srgbClr val="464646"/>
                </a:solidFill>
                <a:latin typeface="Roboto Condensed Light" panose="02000000000000000000" pitchFamily="2" charset="0"/>
                <a:cs typeface="Arial Narrow"/>
              </a:rPr>
              <a:t>Creating</a:t>
            </a:r>
            <a:r>
              <a:rPr lang="en-CA" sz="1200" spc="-64">
                <a:solidFill>
                  <a:srgbClr val="464646"/>
                </a:solidFill>
                <a:latin typeface="Roboto Condensed Light" panose="02000000000000000000" pitchFamily="2" charset="0"/>
                <a:cs typeface="Arial Narrow"/>
              </a:rPr>
              <a:t> </a:t>
            </a:r>
            <a:r>
              <a:rPr lang="en-CA" sz="1200" spc="-21">
                <a:solidFill>
                  <a:srgbClr val="464646"/>
                </a:solidFill>
                <a:latin typeface="Roboto Condensed Light" panose="02000000000000000000" pitchFamily="2" charset="0"/>
                <a:cs typeface="Arial Narrow"/>
              </a:rPr>
              <a:t>an</a:t>
            </a:r>
            <a:r>
              <a:rPr lang="en-CA" sz="1200" spc="-127">
                <a:solidFill>
                  <a:srgbClr val="464646"/>
                </a:solidFill>
                <a:latin typeface="Roboto Condensed Light" panose="02000000000000000000" pitchFamily="2" charset="0"/>
                <a:cs typeface="Arial Narrow"/>
              </a:rPr>
              <a:t> </a:t>
            </a:r>
            <a:r>
              <a:rPr lang="en-CA" sz="1200" spc="-30">
                <a:solidFill>
                  <a:srgbClr val="464646"/>
                </a:solidFill>
                <a:latin typeface="Roboto Condensed Light" panose="02000000000000000000" pitchFamily="2" charset="0"/>
                <a:cs typeface="Arial Narrow"/>
              </a:rPr>
              <a:t>Agile</a:t>
            </a:r>
            <a:r>
              <a:rPr lang="en-CA" sz="1200" spc="-64">
                <a:solidFill>
                  <a:srgbClr val="464646"/>
                </a:solidFill>
                <a:latin typeface="Roboto Condensed Light" panose="02000000000000000000" pitchFamily="2" charset="0"/>
                <a:cs typeface="Arial Narrow"/>
              </a:rPr>
              <a:t> </a:t>
            </a:r>
            <a:r>
              <a:rPr lang="en-CA" sz="1200" spc="-33">
                <a:solidFill>
                  <a:srgbClr val="464646"/>
                </a:solidFill>
                <a:latin typeface="Roboto Condensed Light" panose="02000000000000000000" pitchFamily="2" charset="0"/>
                <a:cs typeface="Arial Narrow"/>
              </a:rPr>
              <a:t>Organization.”</a:t>
            </a:r>
            <a:r>
              <a:rPr lang="en-CA" sz="1200" spc="-124">
                <a:solidFill>
                  <a:srgbClr val="464646"/>
                </a:solidFill>
                <a:latin typeface="Roboto Condensed Light" panose="02000000000000000000" pitchFamily="2" charset="0"/>
                <a:cs typeface="Arial Narrow"/>
              </a:rPr>
              <a:t> </a:t>
            </a:r>
            <a:r>
              <a:rPr lang="en-CA" sz="1200" spc="-33">
                <a:solidFill>
                  <a:srgbClr val="464646"/>
                </a:solidFill>
                <a:latin typeface="Roboto Condensed Light" panose="02000000000000000000" pitchFamily="2" charset="0"/>
                <a:cs typeface="Arial Narrow"/>
              </a:rPr>
              <a:t>Accenture.</a:t>
            </a:r>
            <a:r>
              <a:rPr lang="en-CA" sz="1200" spc="-64">
                <a:solidFill>
                  <a:srgbClr val="464646"/>
                </a:solidFill>
                <a:latin typeface="Roboto Condensed Light" panose="02000000000000000000" pitchFamily="2" charset="0"/>
                <a:cs typeface="Arial Narrow"/>
              </a:rPr>
              <a:t> </a:t>
            </a:r>
            <a:r>
              <a:rPr lang="en-CA" sz="1200" spc="-27">
                <a:solidFill>
                  <a:srgbClr val="464646"/>
                </a:solidFill>
                <a:latin typeface="Roboto Condensed Light" panose="02000000000000000000" pitchFamily="2" charset="0"/>
                <a:cs typeface="Arial Narrow"/>
              </a:rPr>
              <a:t>Oct.</a:t>
            </a:r>
            <a:r>
              <a:rPr lang="en-CA" sz="1200" spc="-67">
                <a:solidFill>
                  <a:srgbClr val="464646"/>
                </a:solidFill>
                <a:latin typeface="Roboto Condensed Light" panose="02000000000000000000" pitchFamily="2" charset="0"/>
                <a:cs typeface="Arial Narrow"/>
              </a:rPr>
              <a:t> </a:t>
            </a:r>
            <a:r>
              <a:rPr lang="en-CA" sz="1200" spc="-30">
                <a:solidFill>
                  <a:srgbClr val="464646"/>
                </a:solidFill>
                <a:latin typeface="Roboto Condensed Light" panose="02000000000000000000" pitchFamily="2" charset="0"/>
                <a:cs typeface="Arial Narrow"/>
              </a:rPr>
              <a:t>2009.</a:t>
            </a:r>
            <a:r>
              <a:rPr lang="en-CA" sz="1200" spc="-64">
                <a:solidFill>
                  <a:srgbClr val="464646"/>
                </a:solidFill>
                <a:latin typeface="Roboto Condensed Light" panose="02000000000000000000" pitchFamily="2" charset="0"/>
                <a:cs typeface="Arial Narrow"/>
              </a:rPr>
              <a:t> </a:t>
            </a:r>
            <a:r>
              <a:rPr lang="en-CA" sz="1200" spc="-33">
                <a:solidFill>
                  <a:srgbClr val="464646"/>
                </a:solidFill>
                <a:latin typeface="Roboto Condensed Light" panose="02000000000000000000" pitchFamily="2" charset="0"/>
                <a:cs typeface="Arial Narrow"/>
              </a:rPr>
              <a:t>Web.</a:t>
            </a:r>
            <a:r>
              <a:rPr lang="en-CA" sz="1200" spc="-64">
                <a:solidFill>
                  <a:srgbClr val="464646"/>
                </a:solidFill>
                <a:latin typeface="Roboto Condensed Light" panose="02000000000000000000" pitchFamily="2" charset="0"/>
                <a:cs typeface="Arial Narrow"/>
              </a:rPr>
              <a:t> </a:t>
            </a:r>
            <a:r>
              <a:rPr lang="en-CA" sz="1200" spc="-49">
                <a:solidFill>
                  <a:srgbClr val="464646"/>
                </a:solidFill>
                <a:latin typeface="Roboto Condensed Light" panose="02000000000000000000" pitchFamily="2" charset="0"/>
                <a:cs typeface="Arial Narrow"/>
              </a:rPr>
              <a:t>Nov.</a:t>
            </a:r>
            <a:r>
              <a:rPr lang="en-CA" sz="1200" spc="-64">
                <a:solidFill>
                  <a:srgbClr val="464646"/>
                </a:solidFill>
                <a:latin typeface="Roboto Condensed Light" panose="02000000000000000000" pitchFamily="2" charset="0"/>
                <a:cs typeface="Arial Narrow"/>
              </a:rPr>
              <a:t> </a:t>
            </a:r>
            <a:r>
              <a:rPr lang="en-CA" sz="1200" spc="-36">
                <a:solidFill>
                  <a:srgbClr val="464646"/>
                </a:solidFill>
                <a:latin typeface="Roboto Condensed Light" panose="02000000000000000000" pitchFamily="2" charset="0"/>
                <a:cs typeface="Arial Narrow"/>
              </a:rPr>
              <a:t>2013.</a:t>
            </a:r>
            <a:endParaRPr lang="en-CA" sz="1200">
              <a:latin typeface="Roboto Condensed Light" panose="02000000000000000000" pitchFamily="2" charset="0"/>
              <a:cs typeface="Arial Narrow"/>
            </a:endParaRPr>
          </a:p>
          <a:p>
            <a:pPr marL="7701" marR="159031">
              <a:lnSpc>
                <a:spcPts val="1558"/>
              </a:lnSpc>
              <a:spcBef>
                <a:spcPts val="55"/>
              </a:spcBef>
            </a:pPr>
            <a:r>
              <a:rPr lang="en-CA" sz="1200" spc="-36">
                <a:solidFill>
                  <a:srgbClr val="0076B7"/>
                </a:solidFill>
                <a:latin typeface="Roboto Condensed Light" panose="02000000000000000000" pitchFamily="2" charset="0"/>
                <a:cs typeface="Arial Narrow"/>
                <a:hlinkClick r:id="rId3"/>
              </a:rPr>
              <a:t>&lt;http://www.accenture.com/SiteCollectionDocuments/PDF/OutlookPDF_AgileOrganization_02. </a:t>
            </a:r>
            <a:r>
              <a:rPr lang="en-CA" sz="1200" spc="-36">
                <a:solidFill>
                  <a:srgbClr val="0076B7"/>
                </a:solidFill>
                <a:latin typeface="Roboto Condensed Light" panose="02000000000000000000" pitchFamily="2" charset="0"/>
                <a:cs typeface="Arial Narrow"/>
              </a:rPr>
              <a:t> </a:t>
            </a:r>
            <a:r>
              <a:rPr lang="en-CA" sz="1200" spc="-30">
                <a:solidFill>
                  <a:srgbClr val="0076B7"/>
                </a:solidFill>
                <a:latin typeface="Roboto Condensed Light" panose="02000000000000000000" pitchFamily="2" charset="0"/>
                <a:cs typeface="Arial Narrow"/>
              </a:rPr>
              <a:t>pdf&gt;</a:t>
            </a:r>
            <a:r>
              <a:rPr lang="en-CA" sz="1200" spc="-30">
                <a:solidFill>
                  <a:srgbClr val="464646"/>
                </a:solidFill>
                <a:latin typeface="Roboto Condensed Light" panose="02000000000000000000" pitchFamily="2" charset="0"/>
                <a:cs typeface="Arial Narrow"/>
              </a:rPr>
              <a:t>.</a:t>
            </a:r>
            <a:endParaRPr lang="en-CA" sz="1200">
              <a:latin typeface="Roboto Condensed Light" panose="02000000000000000000" pitchFamily="2" charset="0"/>
              <a:cs typeface="Arial Narrow"/>
            </a:endParaRPr>
          </a:p>
          <a:p>
            <a:pPr>
              <a:spcBef>
                <a:spcPts val="6"/>
              </a:spcBef>
            </a:pPr>
            <a:endParaRPr lang="en-CA" sz="1200">
              <a:latin typeface="Roboto Condensed Light" panose="02000000000000000000" pitchFamily="2" charset="0"/>
              <a:cs typeface="Times New Roman"/>
            </a:endParaRPr>
          </a:p>
          <a:p>
            <a:pPr marL="7701" marR="182520">
              <a:spcBef>
                <a:spcPts val="3"/>
              </a:spcBef>
            </a:pPr>
            <a:r>
              <a:rPr lang="en-CA" sz="1200" spc="-30" err="1">
                <a:solidFill>
                  <a:srgbClr val="464646"/>
                </a:solidFill>
                <a:latin typeface="Roboto Condensed Light" panose="02000000000000000000" pitchFamily="2" charset="0"/>
                <a:cs typeface="Arial Narrow"/>
              </a:rPr>
              <a:t>Croxon</a:t>
            </a:r>
            <a:r>
              <a:rPr lang="en-CA" sz="1200" spc="-30">
                <a:solidFill>
                  <a:srgbClr val="464646"/>
                </a:solidFill>
                <a:latin typeface="Roboto Condensed Light" panose="02000000000000000000" pitchFamily="2" charset="0"/>
                <a:cs typeface="Arial Narrow"/>
              </a:rPr>
              <a:t>,</a:t>
            </a:r>
            <a:r>
              <a:rPr lang="en-CA" sz="1200" spc="-67">
                <a:solidFill>
                  <a:srgbClr val="464646"/>
                </a:solidFill>
                <a:latin typeface="Roboto Condensed Light" panose="02000000000000000000" pitchFamily="2" charset="0"/>
                <a:cs typeface="Arial Narrow"/>
              </a:rPr>
              <a:t> </a:t>
            </a:r>
            <a:r>
              <a:rPr lang="en-CA" sz="1200" spc="-30">
                <a:solidFill>
                  <a:srgbClr val="464646"/>
                </a:solidFill>
                <a:latin typeface="Roboto Condensed Light" panose="02000000000000000000" pitchFamily="2" charset="0"/>
                <a:cs typeface="Arial Narrow"/>
              </a:rPr>
              <a:t>Bruce</a:t>
            </a:r>
            <a:r>
              <a:rPr lang="en-CA" sz="1200" spc="-67">
                <a:solidFill>
                  <a:srgbClr val="464646"/>
                </a:solidFill>
                <a:latin typeface="Roboto Condensed Light" panose="02000000000000000000" pitchFamily="2" charset="0"/>
                <a:cs typeface="Arial Narrow"/>
              </a:rPr>
              <a:t> </a:t>
            </a:r>
            <a:r>
              <a:rPr lang="en-CA" sz="1200" spc="-18">
                <a:solidFill>
                  <a:srgbClr val="464646"/>
                </a:solidFill>
                <a:latin typeface="Roboto Condensed Light" panose="02000000000000000000" pitchFamily="2" charset="0"/>
                <a:cs typeface="Arial Narrow"/>
              </a:rPr>
              <a:t>et</a:t>
            </a:r>
            <a:r>
              <a:rPr lang="en-CA" sz="1200" spc="-64">
                <a:solidFill>
                  <a:srgbClr val="464646"/>
                </a:solidFill>
                <a:latin typeface="Roboto Condensed Light" panose="02000000000000000000" pitchFamily="2" charset="0"/>
                <a:cs typeface="Arial Narrow"/>
              </a:rPr>
              <a:t> </a:t>
            </a:r>
            <a:r>
              <a:rPr lang="en-CA" sz="1200" spc="-24">
                <a:solidFill>
                  <a:srgbClr val="464646"/>
                </a:solidFill>
                <a:latin typeface="Roboto Condensed Light" panose="02000000000000000000" pitchFamily="2" charset="0"/>
                <a:cs typeface="Arial Narrow"/>
              </a:rPr>
              <a:t>al.</a:t>
            </a:r>
            <a:r>
              <a:rPr lang="en-CA" sz="1200" spc="-67">
                <a:solidFill>
                  <a:srgbClr val="464646"/>
                </a:solidFill>
                <a:latin typeface="Roboto Condensed Light" panose="02000000000000000000" pitchFamily="2" charset="0"/>
                <a:cs typeface="Arial Narrow"/>
              </a:rPr>
              <a:t> </a:t>
            </a:r>
            <a:r>
              <a:rPr lang="en-CA" sz="1200" spc="-30">
                <a:solidFill>
                  <a:srgbClr val="464646"/>
                </a:solidFill>
                <a:latin typeface="Roboto Condensed Light" panose="02000000000000000000" pitchFamily="2" charset="0"/>
                <a:cs typeface="Arial Narrow"/>
              </a:rPr>
              <a:t>“Dinner</a:t>
            </a:r>
            <a:r>
              <a:rPr lang="en-CA" sz="1200" spc="-67">
                <a:solidFill>
                  <a:srgbClr val="464646"/>
                </a:solidFill>
                <a:latin typeface="Roboto Condensed Light" panose="02000000000000000000" pitchFamily="2" charset="0"/>
                <a:cs typeface="Arial Narrow"/>
              </a:rPr>
              <a:t> </a:t>
            </a:r>
            <a:r>
              <a:rPr lang="en-CA" sz="1200" spc="-30">
                <a:solidFill>
                  <a:srgbClr val="464646"/>
                </a:solidFill>
                <a:latin typeface="Roboto Condensed Light" panose="02000000000000000000" pitchFamily="2" charset="0"/>
                <a:cs typeface="Arial Narrow"/>
              </a:rPr>
              <a:t>Series:</a:t>
            </a:r>
            <a:r>
              <a:rPr lang="en-CA" sz="1200" spc="-64">
                <a:solidFill>
                  <a:srgbClr val="464646"/>
                </a:solidFill>
                <a:latin typeface="Roboto Condensed Light" panose="02000000000000000000" pitchFamily="2" charset="0"/>
                <a:cs typeface="Arial Narrow"/>
              </a:rPr>
              <a:t> </a:t>
            </a:r>
            <a:r>
              <a:rPr lang="en-CA" sz="1200" spc="-33">
                <a:solidFill>
                  <a:srgbClr val="464646"/>
                </a:solidFill>
                <a:latin typeface="Roboto Condensed Light" panose="02000000000000000000" pitchFamily="2" charset="0"/>
                <a:cs typeface="Arial Narrow"/>
              </a:rPr>
              <a:t>Performance</a:t>
            </a:r>
            <a:r>
              <a:rPr lang="en-CA" sz="1200" spc="-67">
                <a:solidFill>
                  <a:srgbClr val="464646"/>
                </a:solidFill>
                <a:latin typeface="Roboto Condensed Light" panose="02000000000000000000" pitchFamily="2" charset="0"/>
                <a:cs typeface="Arial Narrow"/>
              </a:rPr>
              <a:t> </a:t>
            </a:r>
            <a:r>
              <a:rPr lang="en-CA" sz="1200" spc="-33">
                <a:solidFill>
                  <a:srgbClr val="464646"/>
                </a:solidFill>
                <a:latin typeface="Roboto Condensed Light" panose="02000000000000000000" pitchFamily="2" charset="0"/>
                <a:cs typeface="Arial Narrow"/>
              </a:rPr>
              <a:t>Management</a:t>
            </a:r>
            <a:r>
              <a:rPr lang="en-CA" sz="1200" spc="-64">
                <a:solidFill>
                  <a:srgbClr val="464646"/>
                </a:solidFill>
                <a:latin typeface="Roboto Condensed Light" panose="02000000000000000000" pitchFamily="2" charset="0"/>
                <a:cs typeface="Arial Narrow"/>
              </a:rPr>
              <a:t> </a:t>
            </a:r>
            <a:r>
              <a:rPr lang="en-CA" sz="1200" spc="-27">
                <a:solidFill>
                  <a:srgbClr val="464646"/>
                </a:solidFill>
                <a:latin typeface="Roboto Condensed Light" panose="02000000000000000000" pitchFamily="2" charset="0"/>
                <a:cs typeface="Arial Narrow"/>
              </a:rPr>
              <a:t>with</a:t>
            </a:r>
            <a:r>
              <a:rPr lang="en-CA" sz="1200" spc="-67">
                <a:solidFill>
                  <a:srgbClr val="464646"/>
                </a:solidFill>
                <a:latin typeface="Roboto Condensed Light" panose="02000000000000000000" pitchFamily="2" charset="0"/>
                <a:cs typeface="Arial Narrow"/>
              </a:rPr>
              <a:t> </a:t>
            </a:r>
            <a:r>
              <a:rPr lang="en-CA" sz="1200" spc="-30">
                <a:solidFill>
                  <a:srgbClr val="464646"/>
                </a:solidFill>
                <a:latin typeface="Roboto Condensed Light" panose="02000000000000000000" pitchFamily="2" charset="0"/>
                <a:cs typeface="Arial Narrow"/>
              </a:rPr>
              <a:t>Bruce</a:t>
            </a:r>
            <a:r>
              <a:rPr lang="en-CA" sz="1200" spc="-67">
                <a:solidFill>
                  <a:srgbClr val="464646"/>
                </a:solidFill>
                <a:latin typeface="Roboto Condensed Light" panose="02000000000000000000" pitchFamily="2" charset="0"/>
                <a:cs typeface="Arial Narrow"/>
              </a:rPr>
              <a:t> </a:t>
            </a:r>
            <a:r>
              <a:rPr lang="en-CA" sz="1200" spc="-30" err="1">
                <a:solidFill>
                  <a:srgbClr val="464646"/>
                </a:solidFill>
                <a:latin typeface="Roboto Condensed Light" panose="02000000000000000000" pitchFamily="2" charset="0"/>
                <a:cs typeface="Arial Narrow"/>
              </a:rPr>
              <a:t>Croxon</a:t>
            </a:r>
            <a:r>
              <a:rPr lang="en-CA" sz="1200" spc="-64">
                <a:solidFill>
                  <a:srgbClr val="464646"/>
                </a:solidFill>
                <a:latin typeface="Roboto Condensed Light" panose="02000000000000000000" pitchFamily="2" charset="0"/>
                <a:cs typeface="Arial Narrow"/>
              </a:rPr>
              <a:t> </a:t>
            </a:r>
            <a:r>
              <a:rPr lang="en-CA" sz="1200" spc="-27">
                <a:solidFill>
                  <a:srgbClr val="464646"/>
                </a:solidFill>
                <a:latin typeface="Roboto Condensed Light" panose="02000000000000000000" pitchFamily="2" charset="0"/>
                <a:cs typeface="Arial Narrow"/>
              </a:rPr>
              <a:t>from</a:t>
            </a:r>
            <a:r>
              <a:rPr lang="en-CA" sz="1200" spc="-67">
                <a:solidFill>
                  <a:srgbClr val="464646"/>
                </a:solidFill>
                <a:latin typeface="Roboto Condensed Light" panose="02000000000000000000" pitchFamily="2" charset="0"/>
                <a:cs typeface="Arial Narrow"/>
              </a:rPr>
              <a:t> </a:t>
            </a:r>
            <a:r>
              <a:rPr lang="en-CA" sz="1200" spc="-33">
                <a:solidFill>
                  <a:srgbClr val="464646"/>
                </a:solidFill>
                <a:latin typeface="Roboto Condensed Light" panose="02000000000000000000" pitchFamily="2" charset="0"/>
                <a:cs typeface="Arial Narrow"/>
              </a:rPr>
              <a:t>CBC’s  ‘Dragon’s </a:t>
            </a:r>
            <a:r>
              <a:rPr lang="en-CA" sz="1200" spc="-30">
                <a:solidFill>
                  <a:srgbClr val="464646"/>
                </a:solidFill>
                <a:latin typeface="Roboto Condensed Light" panose="02000000000000000000" pitchFamily="2" charset="0"/>
                <a:cs typeface="Arial Narrow"/>
              </a:rPr>
              <a:t>Den’” </a:t>
            </a:r>
            <a:r>
              <a:rPr lang="en-CA" sz="1200" spc="-49">
                <a:solidFill>
                  <a:srgbClr val="464646"/>
                </a:solidFill>
                <a:latin typeface="Roboto Condensed Light" panose="02000000000000000000" pitchFamily="2" charset="0"/>
                <a:cs typeface="Arial Narrow"/>
              </a:rPr>
              <a:t>HRPA Toronto </a:t>
            </a:r>
            <a:r>
              <a:rPr lang="en-CA" sz="1200" spc="-39">
                <a:solidFill>
                  <a:srgbClr val="464646"/>
                </a:solidFill>
                <a:latin typeface="Roboto Condensed Light" panose="02000000000000000000" pitchFamily="2" charset="0"/>
                <a:cs typeface="Arial Narrow"/>
              </a:rPr>
              <a:t>Chapter. </a:t>
            </a:r>
            <a:r>
              <a:rPr lang="en-CA" sz="1200" spc="-33">
                <a:solidFill>
                  <a:srgbClr val="464646"/>
                </a:solidFill>
                <a:latin typeface="Roboto Condensed Light" panose="02000000000000000000" pitchFamily="2" charset="0"/>
                <a:cs typeface="Arial Narrow"/>
              </a:rPr>
              <a:t>Sheraton </a:t>
            </a:r>
            <a:r>
              <a:rPr lang="en-CA" sz="1200" spc="-30">
                <a:solidFill>
                  <a:srgbClr val="464646"/>
                </a:solidFill>
                <a:latin typeface="Roboto Condensed Light" panose="02000000000000000000" pitchFamily="2" charset="0"/>
                <a:cs typeface="Arial Narrow"/>
              </a:rPr>
              <a:t>Hotel, </a:t>
            </a:r>
            <a:r>
              <a:rPr lang="en-CA" sz="1200" spc="-45">
                <a:solidFill>
                  <a:srgbClr val="464646"/>
                </a:solidFill>
                <a:latin typeface="Roboto Condensed Light" panose="02000000000000000000" pitchFamily="2" charset="0"/>
                <a:cs typeface="Arial Narrow"/>
              </a:rPr>
              <a:t>Toronto, </a:t>
            </a:r>
            <a:r>
              <a:rPr lang="en-CA" sz="1200" spc="-24">
                <a:solidFill>
                  <a:srgbClr val="464646"/>
                </a:solidFill>
                <a:latin typeface="Roboto Condensed Light" panose="02000000000000000000" pitchFamily="2" charset="0"/>
                <a:cs typeface="Arial Narrow"/>
              </a:rPr>
              <a:t>ON. </a:t>
            </a:r>
            <a:r>
              <a:rPr lang="en-CA" sz="1200" spc="-21">
                <a:solidFill>
                  <a:srgbClr val="464646"/>
                </a:solidFill>
                <a:latin typeface="Roboto Condensed Light" panose="02000000000000000000" pitchFamily="2" charset="0"/>
                <a:cs typeface="Arial Narrow"/>
              </a:rPr>
              <a:t>12 </a:t>
            </a:r>
            <a:r>
              <a:rPr lang="en-CA" sz="1200" spc="-49">
                <a:solidFill>
                  <a:srgbClr val="464646"/>
                </a:solidFill>
                <a:latin typeface="Roboto Condensed Light" panose="02000000000000000000" pitchFamily="2" charset="0"/>
                <a:cs typeface="Arial Narrow"/>
              </a:rPr>
              <a:t>Nov. </a:t>
            </a:r>
            <a:r>
              <a:rPr lang="en-CA" sz="1200" spc="-30">
                <a:solidFill>
                  <a:srgbClr val="464646"/>
                </a:solidFill>
                <a:latin typeface="Roboto Condensed Light" panose="02000000000000000000" pitchFamily="2" charset="0"/>
                <a:cs typeface="Arial Narrow"/>
              </a:rPr>
              <a:t>2013. </a:t>
            </a:r>
            <a:r>
              <a:rPr lang="en-CA" sz="1200" spc="-36">
                <a:solidFill>
                  <a:srgbClr val="464646"/>
                </a:solidFill>
                <a:latin typeface="Roboto Condensed Light" panose="02000000000000000000" pitchFamily="2" charset="0"/>
                <a:cs typeface="Arial Narrow"/>
              </a:rPr>
              <a:t>Panel  discussion.</a:t>
            </a:r>
            <a:endParaRPr lang="en-CA" sz="1200">
              <a:latin typeface="Roboto Condensed Light" panose="02000000000000000000" pitchFamily="2" charset="0"/>
              <a:cs typeface="Arial Narrow"/>
            </a:endParaRPr>
          </a:p>
          <a:p>
            <a:pPr>
              <a:spcBef>
                <a:spcPts val="9"/>
              </a:spcBef>
            </a:pPr>
            <a:endParaRPr lang="en-CA" sz="1200">
              <a:latin typeface="Roboto Condensed Light" panose="02000000000000000000" pitchFamily="2" charset="0"/>
              <a:cs typeface="Times New Roman"/>
            </a:endParaRPr>
          </a:p>
          <a:p>
            <a:pPr marL="7701" marR="109358">
              <a:spcBef>
                <a:spcPts val="3"/>
              </a:spcBef>
            </a:pPr>
            <a:r>
              <a:rPr lang="en-CA" sz="1200" spc="-33" err="1">
                <a:solidFill>
                  <a:srgbClr val="464646"/>
                </a:solidFill>
                <a:latin typeface="Roboto Condensed Light" panose="02000000000000000000" pitchFamily="2" charset="0"/>
                <a:cs typeface="Arial Narrow"/>
              </a:rPr>
              <a:t>Culbert</a:t>
            </a:r>
            <a:r>
              <a:rPr lang="en-CA" sz="1200" spc="-33">
                <a:solidFill>
                  <a:srgbClr val="464646"/>
                </a:solidFill>
                <a:latin typeface="Roboto Condensed Light" panose="02000000000000000000" pitchFamily="2" charset="0"/>
                <a:cs typeface="Arial Narrow"/>
              </a:rPr>
              <a:t>, </a:t>
            </a:r>
            <a:r>
              <a:rPr lang="en-CA" sz="1200" spc="-30">
                <a:solidFill>
                  <a:srgbClr val="464646"/>
                </a:solidFill>
                <a:latin typeface="Roboto Condensed Light" panose="02000000000000000000" pitchFamily="2" charset="0"/>
                <a:cs typeface="Arial Narrow"/>
              </a:rPr>
              <a:t>Samuel. </a:t>
            </a:r>
            <a:r>
              <a:rPr lang="en-CA" sz="1200" spc="-24">
                <a:solidFill>
                  <a:srgbClr val="464646"/>
                </a:solidFill>
                <a:latin typeface="Roboto Condensed Light" panose="02000000000000000000" pitchFamily="2" charset="0"/>
                <a:cs typeface="Arial Narrow"/>
              </a:rPr>
              <a:t>“10 </a:t>
            </a:r>
            <a:r>
              <a:rPr lang="en-CA" sz="1200" spc="-33">
                <a:solidFill>
                  <a:srgbClr val="464646"/>
                </a:solidFill>
                <a:latin typeface="Roboto Condensed Light" panose="02000000000000000000" pitchFamily="2" charset="0"/>
                <a:cs typeface="Arial Narrow"/>
              </a:rPr>
              <a:t>Reasons </a:t>
            </a:r>
            <a:r>
              <a:rPr lang="en-CA" sz="1200" spc="-18">
                <a:solidFill>
                  <a:srgbClr val="464646"/>
                </a:solidFill>
                <a:latin typeface="Roboto Condensed Light" panose="02000000000000000000" pitchFamily="2" charset="0"/>
                <a:cs typeface="Arial Narrow"/>
              </a:rPr>
              <a:t>to </a:t>
            </a:r>
            <a:r>
              <a:rPr lang="en-CA" sz="1200" spc="-24">
                <a:solidFill>
                  <a:srgbClr val="464646"/>
                </a:solidFill>
                <a:latin typeface="Roboto Condensed Light" panose="02000000000000000000" pitchFamily="2" charset="0"/>
                <a:cs typeface="Arial Narrow"/>
              </a:rPr>
              <a:t>Get Rid </a:t>
            </a:r>
            <a:r>
              <a:rPr lang="en-CA" sz="1200" spc="-18">
                <a:solidFill>
                  <a:srgbClr val="464646"/>
                </a:solidFill>
                <a:latin typeface="Roboto Condensed Light" panose="02000000000000000000" pitchFamily="2" charset="0"/>
                <a:cs typeface="Arial Narrow"/>
              </a:rPr>
              <a:t>of </a:t>
            </a:r>
            <a:r>
              <a:rPr lang="en-CA" sz="1200" spc="-33">
                <a:solidFill>
                  <a:srgbClr val="464646"/>
                </a:solidFill>
                <a:latin typeface="Roboto Condensed Light" panose="02000000000000000000" pitchFamily="2" charset="0"/>
                <a:cs typeface="Arial Narrow"/>
              </a:rPr>
              <a:t>Performance Reviews.” </a:t>
            </a:r>
            <a:r>
              <a:rPr lang="en-CA" sz="1200" spc="-30">
                <a:solidFill>
                  <a:srgbClr val="464646"/>
                </a:solidFill>
                <a:latin typeface="Roboto Condensed Light" panose="02000000000000000000" pitchFamily="2" charset="0"/>
                <a:cs typeface="Arial Narrow"/>
              </a:rPr>
              <a:t>Huffington </a:t>
            </a:r>
            <a:r>
              <a:rPr lang="en-CA" sz="1200" spc="-27">
                <a:solidFill>
                  <a:srgbClr val="464646"/>
                </a:solidFill>
                <a:latin typeface="Roboto Condensed Light" panose="02000000000000000000" pitchFamily="2" charset="0"/>
                <a:cs typeface="Arial Narrow"/>
              </a:rPr>
              <a:t>Post </a:t>
            </a:r>
            <a:r>
              <a:rPr lang="en-CA" sz="1200" spc="-36">
                <a:solidFill>
                  <a:srgbClr val="464646"/>
                </a:solidFill>
                <a:latin typeface="Roboto Condensed Light" panose="02000000000000000000" pitchFamily="2" charset="0"/>
                <a:cs typeface="Arial Narrow"/>
              </a:rPr>
              <a:t>Business.  </a:t>
            </a:r>
            <a:r>
              <a:rPr lang="en-CA" sz="1200" spc="-21">
                <a:solidFill>
                  <a:srgbClr val="464646"/>
                </a:solidFill>
                <a:latin typeface="Roboto Condensed Light" panose="02000000000000000000" pitchFamily="2" charset="0"/>
                <a:cs typeface="Arial Narrow"/>
              </a:rPr>
              <a:t>18</a:t>
            </a:r>
            <a:r>
              <a:rPr lang="en-CA" sz="1200" spc="-61">
                <a:solidFill>
                  <a:srgbClr val="464646"/>
                </a:solidFill>
                <a:latin typeface="Roboto Condensed Light" panose="02000000000000000000" pitchFamily="2" charset="0"/>
                <a:cs typeface="Arial Narrow"/>
              </a:rPr>
              <a:t> </a:t>
            </a:r>
            <a:r>
              <a:rPr lang="en-CA" sz="1200" spc="-27">
                <a:solidFill>
                  <a:srgbClr val="464646"/>
                </a:solidFill>
                <a:latin typeface="Roboto Condensed Light" panose="02000000000000000000" pitchFamily="2" charset="0"/>
                <a:cs typeface="Arial Narrow"/>
              </a:rPr>
              <a:t>Dec.</a:t>
            </a:r>
            <a:r>
              <a:rPr lang="en-CA" sz="1200" spc="-61">
                <a:solidFill>
                  <a:srgbClr val="464646"/>
                </a:solidFill>
                <a:latin typeface="Roboto Condensed Light" panose="02000000000000000000" pitchFamily="2" charset="0"/>
                <a:cs typeface="Arial Narrow"/>
              </a:rPr>
              <a:t> </a:t>
            </a:r>
            <a:r>
              <a:rPr lang="en-CA" sz="1200" spc="-30">
                <a:solidFill>
                  <a:srgbClr val="464646"/>
                </a:solidFill>
                <a:latin typeface="Roboto Condensed Light" panose="02000000000000000000" pitchFamily="2" charset="0"/>
                <a:cs typeface="Arial Narrow"/>
              </a:rPr>
              <a:t>2012.</a:t>
            </a:r>
            <a:r>
              <a:rPr lang="en-CA" sz="1200" spc="-61">
                <a:solidFill>
                  <a:srgbClr val="464646"/>
                </a:solidFill>
                <a:latin typeface="Roboto Condensed Light" panose="02000000000000000000" pitchFamily="2" charset="0"/>
                <a:cs typeface="Arial Narrow"/>
              </a:rPr>
              <a:t> </a:t>
            </a:r>
            <a:r>
              <a:rPr lang="en-CA" sz="1200" spc="-33">
                <a:solidFill>
                  <a:srgbClr val="464646"/>
                </a:solidFill>
                <a:latin typeface="Roboto Condensed Light" panose="02000000000000000000" pitchFamily="2" charset="0"/>
                <a:cs typeface="Arial Narrow"/>
              </a:rPr>
              <a:t>Web.</a:t>
            </a:r>
            <a:r>
              <a:rPr lang="en-CA" sz="1200" spc="-61">
                <a:solidFill>
                  <a:srgbClr val="464646"/>
                </a:solidFill>
                <a:latin typeface="Roboto Condensed Light" panose="02000000000000000000" pitchFamily="2" charset="0"/>
                <a:cs typeface="Arial Narrow"/>
              </a:rPr>
              <a:t> </a:t>
            </a:r>
            <a:r>
              <a:rPr lang="en-CA" sz="1200" spc="-21">
                <a:solidFill>
                  <a:srgbClr val="464646"/>
                </a:solidFill>
                <a:latin typeface="Roboto Condensed Light" panose="02000000000000000000" pitchFamily="2" charset="0"/>
                <a:cs typeface="Arial Narrow"/>
              </a:rPr>
              <a:t>28</a:t>
            </a:r>
            <a:r>
              <a:rPr lang="en-CA" sz="1200" spc="-61">
                <a:solidFill>
                  <a:srgbClr val="464646"/>
                </a:solidFill>
                <a:latin typeface="Roboto Condensed Light" panose="02000000000000000000" pitchFamily="2" charset="0"/>
                <a:cs typeface="Arial Narrow"/>
              </a:rPr>
              <a:t> </a:t>
            </a:r>
            <a:r>
              <a:rPr lang="en-CA" sz="1200" spc="-27">
                <a:solidFill>
                  <a:srgbClr val="464646"/>
                </a:solidFill>
                <a:latin typeface="Roboto Condensed Light" panose="02000000000000000000" pitchFamily="2" charset="0"/>
                <a:cs typeface="Arial Narrow"/>
              </a:rPr>
              <a:t>Oct.</a:t>
            </a:r>
            <a:r>
              <a:rPr lang="en-CA" sz="1200" spc="-61">
                <a:solidFill>
                  <a:srgbClr val="464646"/>
                </a:solidFill>
                <a:latin typeface="Roboto Condensed Light" panose="02000000000000000000" pitchFamily="2" charset="0"/>
                <a:cs typeface="Arial Narrow"/>
              </a:rPr>
              <a:t> </a:t>
            </a:r>
            <a:r>
              <a:rPr lang="en-CA" sz="1200" spc="-30">
                <a:solidFill>
                  <a:srgbClr val="464646"/>
                </a:solidFill>
                <a:latin typeface="Roboto Condensed Light" panose="02000000000000000000" pitchFamily="2" charset="0"/>
                <a:cs typeface="Arial Narrow"/>
              </a:rPr>
              <a:t>2013.</a:t>
            </a:r>
            <a:r>
              <a:rPr lang="en-CA" sz="1200" spc="-58">
                <a:solidFill>
                  <a:srgbClr val="464646"/>
                </a:solidFill>
                <a:latin typeface="Roboto Condensed Light" panose="02000000000000000000" pitchFamily="2" charset="0"/>
                <a:cs typeface="Arial Narrow"/>
              </a:rPr>
              <a:t> </a:t>
            </a:r>
            <a:r>
              <a:rPr lang="en-CA" sz="1200" spc="-36">
                <a:solidFill>
                  <a:srgbClr val="0076B7"/>
                </a:solidFill>
                <a:latin typeface="Roboto Condensed Light" panose="02000000000000000000" pitchFamily="2" charset="0"/>
                <a:cs typeface="Arial Narrow"/>
                <a:hlinkClick r:id="rId4"/>
              </a:rPr>
              <a:t>&lt;http://www.huffingtonpost.com/samuel-culbert/performance- </a:t>
            </a:r>
            <a:r>
              <a:rPr lang="en-CA" sz="1200" spc="-36">
                <a:solidFill>
                  <a:srgbClr val="0076B7"/>
                </a:solidFill>
                <a:latin typeface="Roboto Condensed Light" panose="02000000000000000000" pitchFamily="2" charset="0"/>
                <a:cs typeface="Arial Narrow"/>
              </a:rPr>
              <a:t> reviews_b_2325104.html&gt;</a:t>
            </a:r>
            <a:r>
              <a:rPr lang="en-CA" sz="1200" spc="-36">
                <a:solidFill>
                  <a:srgbClr val="464646"/>
                </a:solidFill>
                <a:latin typeface="Roboto Condensed Light" panose="02000000000000000000" pitchFamily="2" charset="0"/>
                <a:cs typeface="Arial Narrow"/>
              </a:rPr>
              <a:t>.</a:t>
            </a:r>
            <a:endParaRPr lang="en-CA" sz="1200">
              <a:latin typeface="Roboto Condensed Light" panose="02000000000000000000" pitchFamily="2" charset="0"/>
              <a:cs typeface="Arial Narrow"/>
            </a:endParaRPr>
          </a:p>
          <a:p>
            <a:pPr>
              <a:spcBef>
                <a:spcPts val="9"/>
              </a:spcBef>
            </a:pPr>
            <a:endParaRPr lang="en-CA" sz="1200">
              <a:latin typeface="Roboto Condensed Light" panose="02000000000000000000" pitchFamily="2" charset="0"/>
              <a:cs typeface="Times New Roman"/>
            </a:endParaRPr>
          </a:p>
          <a:p>
            <a:pPr marL="7701" marR="3081"/>
            <a:r>
              <a:rPr lang="en-CA" sz="1200" spc="-33">
                <a:solidFill>
                  <a:srgbClr val="464646"/>
                </a:solidFill>
                <a:latin typeface="Roboto Condensed Light" panose="02000000000000000000" pitchFamily="2" charset="0"/>
                <a:cs typeface="Arial Narrow"/>
              </a:rPr>
              <a:t>Denning, </a:t>
            </a:r>
            <a:r>
              <a:rPr lang="en-CA" sz="1200" spc="-30">
                <a:solidFill>
                  <a:srgbClr val="464646"/>
                </a:solidFill>
                <a:latin typeface="Roboto Condensed Light" panose="02000000000000000000" pitchFamily="2" charset="0"/>
                <a:cs typeface="Arial Narrow"/>
              </a:rPr>
              <a:t>Steve. </a:t>
            </a:r>
            <a:r>
              <a:rPr lang="en-CA" sz="1200" spc="-27">
                <a:solidFill>
                  <a:srgbClr val="464646"/>
                </a:solidFill>
                <a:latin typeface="Roboto Condensed Light" panose="02000000000000000000" pitchFamily="2" charset="0"/>
                <a:cs typeface="Arial Narrow"/>
              </a:rPr>
              <a:t>“The Case </a:t>
            </a:r>
            <a:r>
              <a:rPr lang="en-CA" sz="1200" spc="-30">
                <a:solidFill>
                  <a:srgbClr val="464646"/>
                </a:solidFill>
                <a:latin typeface="Roboto Condensed Light" panose="02000000000000000000" pitchFamily="2" charset="0"/>
                <a:cs typeface="Arial Narrow"/>
              </a:rPr>
              <a:t>Against Agile: </a:t>
            </a:r>
            <a:r>
              <a:rPr lang="en-CA" sz="1200" spc="-64">
                <a:solidFill>
                  <a:srgbClr val="464646"/>
                </a:solidFill>
                <a:latin typeface="Roboto Condensed Light" panose="02000000000000000000" pitchFamily="2" charset="0"/>
                <a:cs typeface="Arial Narrow"/>
              </a:rPr>
              <a:t>Ten </a:t>
            </a:r>
            <a:r>
              <a:rPr lang="en-CA" sz="1200" spc="-33">
                <a:solidFill>
                  <a:srgbClr val="464646"/>
                </a:solidFill>
                <a:latin typeface="Roboto Condensed Light" panose="02000000000000000000" pitchFamily="2" charset="0"/>
                <a:cs typeface="Arial Narrow"/>
              </a:rPr>
              <a:t>Perennial Management Objections.” </a:t>
            </a:r>
            <a:r>
              <a:rPr lang="en-CA" sz="1200" spc="-36">
                <a:solidFill>
                  <a:srgbClr val="464646"/>
                </a:solidFill>
                <a:latin typeface="Roboto Condensed Light" panose="02000000000000000000" pitchFamily="2" charset="0"/>
                <a:cs typeface="Arial Narrow"/>
              </a:rPr>
              <a:t>Forbes  </a:t>
            </a:r>
            <a:r>
              <a:rPr lang="en-CA" sz="1200" spc="-33">
                <a:solidFill>
                  <a:srgbClr val="464646"/>
                </a:solidFill>
                <a:latin typeface="Roboto Condensed Light" panose="02000000000000000000" pitchFamily="2" charset="0"/>
                <a:cs typeface="Arial Narrow"/>
              </a:rPr>
              <a:t>Magazine.</a:t>
            </a:r>
            <a:r>
              <a:rPr lang="en-CA" sz="1200" spc="-64">
                <a:solidFill>
                  <a:srgbClr val="464646"/>
                </a:solidFill>
                <a:latin typeface="Roboto Condensed Light" panose="02000000000000000000" pitchFamily="2" charset="0"/>
                <a:cs typeface="Arial Narrow"/>
              </a:rPr>
              <a:t> </a:t>
            </a:r>
            <a:r>
              <a:rPr lang="en-CA" sz="1200" spc="-21">
                <a:solidFill>
                  <a:srgbClr val="464646"/>
                </a:solidFill>
                <a:latin typeface="Roboto Condensed Light" panose="02000000000000000000" pitchFamily="2" charset="0"/>
                <a:cs typeface="Arial Narrow"/>
              </a:rPr>
              <a:t>17</a:t>
            </a:r>
            <a:r>
              <a:rPr lang="en-CA" sz="1200" spc="-124">
                <a:solidFill>
                  <a:srgbClr val="464646"/>
                </a:solidFill>
                <a:latin typeface="Roboto Condensed Light" panose="02000000000000000000" pitchFamily="2" charset="0"/>
                <a:cs typeface="Arial Narrow"/>
              </a:rPr>
              <a:t> </a:t>
            </a:r>
            <a:r>
              <a:rPr lang="en-CA" sz="1200" spc="-42">
                <a:solidFill>
                  <a:srgbClr val="464646"/>
                </a:solidFill>
                <a:latin typeface="Roboto Condensed Light" panose="02000000000000000000" pitchFamily="2" charset="0"/>
                <a:cs typeface="Arial Narrow"/>
              </a:rPr>
              <a:t>Apr.</a:t>
            </a:r>
            <a:r>
              <a:rPr lang="en-CA" sz="1200" spc="-64">
                <a:solidFill>
                  <a:srgbClr val="464646"/>
                </a:solidFill>
                <a:latin typeface="Roboto Condensed Light" panose="02000000000000000000" pitchFamily="2" charset="0"/>
                <a:cs typeface="Arial Narrow"/>
              </a:rPr>
              <a:t> </a:t>
            </a:r>
            <a:r>
              <a:rPr lang="en-CA" sz="1200" spc="-30">
                <a:solidFill>
                  <a:srgbClr val="464646"/>
                </a:solidFill>
                <a:latin typeface="Roboto Condensed Light" panose="02000000000000000000" pitchFamily="2" charset="0"/>
                <a:cs typeface="Arial Narrow"/>
              </a:rPr>
              <a:t>2012.</a:t>
            </a:r>
            <a:r>
              <a:rPr lang="en-CA" sz="1200" spc="-61">
                <a:solidFill>
                  <a:srgbClr val="464646"/>
                </a:solidFill>
                <a:latin typeface="Roboto Condensed Light" panose="02000000000000000000" pitchFamily="2" charset="0"/>
                <a:cs typeface="Arial Narrow"/>
              </a:rPr>
              <a:t> </a:t>
            </a:r>
            <a:r>
              <a:rPr lang="en-CA" sz="1200" spc="-33">
                <a:solidFill>
                  <a:srgbClr val="464646"/>
                </a:solidFill>
                <a:latin typeface="Roboto Condensed Light" panose="02000000000000000000" pitchFamily="2" charset="0"/>
                <a:cs typeface="Arial Narrow"/>
              </a:rPr>
              <a:t>Web.</a:t>
            </a:r>
            <a:r>
              <a:rPr lang="en-CA" sz="1200" spc="-64">
                <a:solidFill>
                  <a:srgbClr val="464646"/>
                </a:solidFill>
                <a:latin typeface="Roboto Condensed Light" panose="02000000000000000000" pitchFamily="2" charset="0"/>
                <a:cs typeface="Arial Narrow"/>
              </a:rPr>
              <a:t> </a:t>
            </a:r>
            <a:r>
              <a:rPr lang="en-CA" sz="1200" spc="-49">
                <a:solidFill>
                  <a:srgbClr val="464646"/>
                </a:solidFill>
                <a:latin typeface="Roboto Condensed Light" panose="02000000000000000000" pitchFamily="2" charset="0"/>
                <a:cs typeface="Arial Narrow"/>
              </a:rPr>
              <a:t>Nov.</a:t>
            </a:r>
            <a:r>
              <a:rPr lang="en-CA" sz="1200" spc="-64">
                <a:solidFill>
                  <a:srgbClr val="464646"/>
                </a:solidFill>
                <a:latin typeface="Roboto Condensed Light" panose="02000000000000000000" pitchFamily="2" charset="0"/>
                <a:cs typeface="Arial Narrow"/>
              </a:rPr>
              <a:t> </a:t>
            </a:r>
            <a:r>
              <a:rPr lang="en-CA" sz="1200" spc="-30">
                <a:solidFill>
                  <a:srgbClr val="464646"/>
                </a:solidFill>
                <a:latin typeface="Roboto Condensed Light" panose="02000000000000000000" pitchFamily="2" charset="0"/>
                <a:cs typeface="Arial Narrow"/>
              </a:rPr>
              <a:t>2013.</a:t>
            </a:r>
            <a:r>
              <a:rPr lang="en-CA" sz="1200" spc="-58">
                <a:solidFill>
                  <a:srgbClr val="464646"/>
                </a:solidFill>
                <a:latin typeface="Roboto Condensed Light" panose="02000000000000000000" pitchFamily="2" charset="0"/>
                <a:cs typeface="Arial Narrow"/>
              </a:rPr>
              <a:t> </a:t>
            </a:r>
            <a:r>
              <a:rPr lang="en-CA" sz="1200" spc="-36">
                <a:solidFill>
                  <a:srgbClr val="0076B7"/>
                </a:solidFill>
                <a:latin typeface="Roboto Condensed Light" panose="02000000000000000000" pitchFamily="2" charset="0"/>
                <a:cs typeface="Arial Narrow"/>
                <a:hlinkClick r:id="rId5"/>
              </a:rPr>
              <a:t>&lt;http://www.forbes.com/sites/stevedenning/2012/04/17/ </a:t>
            </a:r>
            <a:r>
              <a:rPr lang="en-CA" sz="1200" spc="-36">
                <a:solidFill>
                  <a:srgbClr val="0076B7"/>
                </a:solidFill>
                <a:latin typeface="Roboto Condensed Light" panose="02000000000000000000" pitchFamily="2" charset="0"/>
                <a:cs typeface="Arial Narrow"/>
              </a:rPr>
              <a:t> the-case-against-agile-ten-perennial-management-objections/&gt;</a:t>
            </a:r>
            <a:r>
              <a:rPr lang="en-CA" sz="1200" spc="-36">
                <a:solidFill>
                  <a:srgbClr val="464646"/>
                </a:solidFill>
                <a:latin typeface="Roboto Condensed Light" panose="02000000000000000000" pitchFamily="2" charset="0"/>
                <a:cs typeface="Arial Narrow"/>
              </a:rPr>
              <a:t>.</a:t>
            </a:r>
            <a:endParaRPr lang="en-CA" sz="1200">
              <a:latin typeface="Roboto Condensed Light" panose="02000000000000000000" pitchFamily="2" charset="0"/>
              <a:cs typeface="Arial Narrow"/>
            </a:endParaRPr>
          </a:p>
          <a:p>
            <a:pPr>
              <a:spcBef>
                <a:spcPts val="12"/>
              </a:spcBef>
            </a:pPr>
            <a:endParaRPr lang="en-CA" sz="1200">
              <a:latin typeface="Roboto Condensed Light" panose="02000000000000000000" pitchFamily="2" charset="0"/>
              <a:cs typeface="Times New Roman"/>
            </a:endParaRPr>
          </a:p>
          <a:p>
            <a:pPr marL="7701" marR="161342"/>
            <a:r>
              <a:rPr lang="en-CA" sz="1200" spc="-30" err="1">
                <a:solidFill>
                  <a:srgbClr val="464646"/>
                </a:solidFill>
                <a:latin typeface="Roboto Condensed Light" panose="02000000000000000000" pitchFamily="2" charset="0"/>
                <a:cs typeface="Arial Narrow"/>
              </a:rPr>
              <a:t>Estis</a:t>
            </a:r>
            <a:r>
              <a:rPr lang="en-CA" sz="1200" spc="-30">
                <a:solidFill>
                  <a:srgbClr val="464646"/>
                </a:solidFill>
                <a:latin typeface="Roboto Condensed Light" panose="02000000000000000000" pitchFamily="2" charset="0"/>
                <a:cs typeface="Arial Narrow"/>
              </a:rPr>
              <a:t>,</a:t>
            </a:r>
            <a:r>
              <a:rPr lang="en-CA" sz="1200" spc="-64">
                <a:solidFill>
                  <a:srgbClr val="464646"/>
                </a:solidFill>
                <a:latin typeface="Roboto Condensed Light" panose="02000000000000000000" pitchFamily="2" charset="0"/>
                <a:cs typeface="Arial Narrow"/>
              </a:rPr>
              <a:t> </a:t>
            </a:r>
            <a:r>
              <a:rPr lang="en-CA" sz="1200" spc="-30">
                <a:solidFill>
                  <a:srgbClr val="464646"/>
                </a:solidFill>
                <a:latin typeface="Roboto Condensed Light" panose="02000000000000000000" pitchFamily="2" charset="0"/>
                <a:cs typeface="Arial Narrow"/>
              </a:rPr>
              <a:t>Ryan.</a:t>
            </a:r>
            <a:r>
              <a:rPr lang="en-CA" sz="1200" spc="-61">
                <a:solidFill>
                  <a:srgbClr val="464646"/>
                </a:solidFill>
                <a:latin typeface="Roboto Condensed Light" panose="02000000000000000000" pitchFamily="2" charset="0"/>
                <a:cs typeface="Arial Narrow"/>
              </a:rPr>
              <a:t> </a:t>
            </a:r>
            <a:r>
              <a:rPr lang="en-CA" sz="1200" spc="-33">
                <a:solidFill>
                  <a:srgbClr val="464646"/>
                </a:solidFill>
                <a:latin typeface="Roboto Condensed Light" panose="02000000000000000000" pitchFamily="2" charset="0"/>
                <a:cs typeface="Arial Narrow"/>
              </a:rPr>
              <a:t>“Blowing</a:t>
            </a:r>
            <a:r>
              <a:rPr lang="en-CA" sz="1200" spc="-61">
                <a:solidFill>
                  <a:srgbClr val="464646"/>
                </a:solidFill>
                <a:latin typeface="Roboto Condensed Light" panose="02000000000000000000" pitchFamily="2" charset="0"/>
                <a:cs typeface="Arial Narrow"/>
              </a:rPr>
              <a:t> </a:t>
            </a:r>
            <a:r>
              <a:rPr lang="en-CA" sz="1200" spc="-21">
                <a:solidFill>
                  <a:srgbClr val="464646"/>
                </a:solidFill>
                <a:latin typeface="Roboto Condensed Light" panose="02000000000000000000" pitchFamily="2" charset="0"/>
                <a:cs typeface="Arial Narrow"/>
              </a:rPr>
              <a:t>up</a:t>
            </a:r>
            <a:r>
              <a:rPr lang="en-CA" sz="1200" spc="-61">
                <a:solidFill>
                  <a:srgbClr val="464646"/>
                </a:solidFill>
                <a:latin typeface="Roboto Condensed Light" panose="02000000000000000000" pitchFamily="2" charset="0"/>
                <a:cs typeface="Arial Narrow"/>
              </a:rPr>
              <a:t> </a:t>
            </a:r>
            <a:r>
              <a:rPr lang="en-CA" sz="1200" spc="-24">
                <a:solidFill>
                  <a:srgbClr val="464646"/>
                </a:solidFill>
                <a:latin typeface="Roboto Condensed Light" panose="02000000000000000000" pitchFamily="2" charset="0"/>
                <a:cs typeface="Arial Narrow"/>
              </a:rPr>
              <a:t>the</a:t>
            </a:r>
            <a:r>
              <a:rPr lang="en-CA" sz="1200" spc="-64">
                <a:solidFill>
                  <a:srgbClr val="464646"/>
                </a:solidFill>
                <a:latin typeface="Roboto Condensed Light" panose="02000000000000000000" pitchFamily="2" charset="0"/>
                <a:cs typeface="Arial Narrow"/>
              </a:rPr>
              <a:t> </a:t>
            </a:r>
            <a:r>
              <a:rPr lang="en-CA" sz="1200" spc="-33">
                <a:solidFill>
                  <a:srgbClr val="464646"/>
                </a:solidFill>
                <a:latin typeface="Roboto Condensed Light" panose="02000000000000000000" pitchFamily="2" charset="0"/>
                <a:cs typeface="Arial Narrow"/>
              </a:rPr>
              <a:t>Performance</a:t>
            </a:r>
            <a:r>
              <a:rPr lang="en-CA" sz="1200" spc="-61">
                <a:solidFill>
                  <a:srgbClr val="464646"/>
                </a:solidFill>
                <a:latin typeface="Roboto Condensed Light" panose="02000000000000000000" pitchFamily="2" charset="0"/>
                <a:cs typeface="Arial Narrow"/>
              </a:rPr>
              <a:t> </a:t>
            </a:r>
            <a:r>
              <a:rPr lang="en-CA" sz="1200" spc="-30">
                <a:solidFill>
                  <a:srgbClr val="464646"/>
                </a:solidFill>
                <a:latin typeface="Roboto Condensed Light" panose="02000000000000000000" pitchFamily="2" charset="0"/>
                <a:cs typeface="Arial Narrow"/>
              </a:rPr>
              <a:t>Review:</a:t>
            </a:r>
            <a:r>
              <a:rPr lang="en-CA" sz="1200" spc="-61">
                <a:solidFill>
                  <a:srgbClr val="464646"/>
                </a:solidFill>
                <a:latin typeface="Roboto Condensed Light" panose="02000000000000000000" pitchFamily="2" charset="0"/>
                <a:cs typeface="Arial Narrow"/>
              </a:rPr>
              <a:t> </a:t>
            </a:r>
            <a:r>
              <a:rPr lang="en-CA" sz="1200" spc="-33">
                <a:solidFill>
                  <a:srgbClr val="464646"/>
                </a:solidFill>
                <a:latin typeface="Roboto Condensed Light" panose="02000000000000000000" pitchFamily="2" charset="0"/>
                <a:cs typeface="Arial Narrow"/>
              </a:rPr>
              <a:t>Interview</a:t>
            </a:r>
            <a:r>
              <a:rPr lang="en-CA" sz="1200" spc="-61">
                <a:solidFill>
                  <a:srgbClr val="464646"/>
                </a:solidFill>
                <a:latin typeface="Roboto Condensed Light" panose="02000000000000000000" pitchFamily="2" charset="0"/>
                <a:cs typeface="Arial Narrow"/>
              </a:rPr>
              <a:t> </a:t>
            </a:r>
            <a:r>
              <a:rPr lang="en-CA" sz="1200" spc="-27">
                <a:solidFill>
                  <a:srgbClr val="464646"/>
                </a:solidFill>
                <a:latin typeface="Roboto Condensed Light" panose="02000000000000000000" pitchFamily="2" charset="0"/>
                <a:cs typeface="Arial Narrow"/>
              </a:rPr>
              <a:t>with</a:t>
            </a:r>
            <a:r>
              <a:rPr lang="en-CA" sz="1200" spc="-121">
                <a:solidFill>
                  <a:srgbClr val="464646"/>
                </a:solidFill>
                <a:latin typeface="Roboto Condensed Light" panose="02000000000000000000" pitchFamily="2" charset="0"/>
                <a:cs typeface="Arial Narrow"/>
              </a:rPr>
              <a:t> </a:t>
            </a:r>
            <a:r>
              <a:rPr lang="en-CA" sz="1200" spc="-33">
                <a:solidFill>
                  <a:srgbClr val="464646"/>
                </a:solidFill>
                <a:latin typeface="Roboto Condensed Light" panose="02000000000000000000" pitchFamily="2" charset="0"/>
                <a:cs typeface="Arial Narrow"/>
              </a:rPr>
              <a:t>Adobe’s</a:t>
            </a:r>
            <a:r>
              <a:rPr lang="en-CA" sz="1200" spc="-61">
                <a:solidFill>
                  <a:srgbClr val="464646"/>
                </a:solidFill>
                <a:latin typeface="Roboto Condensed Light" panose="02000000000000000000" pitchFamily="2" charset="0"/>
                <a:cs typeface="Arial Narrow"/>
              </a:rPr>
              <a:t> </a:t>
            </a:r>
            <a:r>
              <a:rPr lang="en-CA" sz="1200" spc="-30">
                <a:solidFill>
                  <a:srgbClr val="464646"/>
                </a:solidFill>
                <a:latin typeface="Roboto Condensed Light" panose="02000000000000000000" pitchFamily="2" charset="0"/>
                <a:cs typeface="Arial Narrow"/>
              </a:rPr>
              <a:t>Donna</a:t>
            </a:r>
            <a:r>
              <a:rPr lang="en-CA" sz="1200" spc="-61">
                <a:solidFill>
                  <a:srgbClr val="464646"/>
                </a:solidFill>
                <a:latin typeface="Roboto Condensed Light" panose="02000000000000000000" pitchFamily="2" charset="0"/>
                <a:cs typeface="Arial Narrow"/>
              </a:rPr>
              <a:t> </a:t>
            </a:r>
            <a:r>
              <a:rPr lang="en-CA" sz="1200" spc="-33">
                <a:solidFill>
                  <a:srgbClr val="464646"/>
                </a:solidFill>
                <a:latin typeface="Roboto Condensed Light" panose="02000000000000000000" pitchFamily="2" charset="0"/>
                <a:cs typeface="Arial Narrow"/>
              </a:rPr>
              <a:t>Morris.”</a:t>
            </a:r>
            <a:r>
              <a:rPr lang="en-CA" sz="1200" spc="-64">
                <a:solidFill>
                  <a:srgbClr val="464646"/>
                </a:solidFill>
                <a:latin typeface="Roboto Condensed Light" panose="02000000000000000000" pitchFamily="2" charset="0"/>
                <a:cs typeface="Arial Narrow"/>
              </a:rPr>
              <a:t> </a:t>
            </a:r>
            <a:r>
              <a:rPr lang="en-CA" sz="1200" spc="-36">
                <a:solidFill>
                  <a:srgbClr val="464646"/>
                </a:solidFill>
                <a:latin typeface="Roboto Condensed Light" panose="02000000000000000000" pitchFamily="2" charset="0"/>
                <a:cs typeface="Arial Narrow"/>
              </a:rPr>
              <a:t>Ryan  </a:t>
            </a:r>
            <a:r>
              <a:rPr lang="en-CA" sz="1200" spc="-30" err="1">
                <a:solidFill>
                  <a:srgbClr val="464646"/>
                </a:solidFill>
                <a:latin typeface="Roboto Condensed Light" panose="02000000000000000000" pitchFamily="2" charset="0"/>
                <a:cs typeface="Arial Narrow"/>
              </a:rPr>
              <a:t>Estis</a:t>
            </a:r>
            <a:r>
              <a:rPr lang="en-CA" sz="1200" spc="-61">
                <a:solidFill>
                  <a:srgbClr val="464646"/>
                </a:solidFill>
                <a:latin typeface="Roboto Condensed Light" panose="02000000000000000000" pitchFamily="2" charset="0"/>
                <a:cs typeface="Arial Narrow"/>
              </a:rPr>
              <a:t> </a:t>
            </a:r>
            <a:r>
              <a:rPr lang="en-CA" sz="1200" spc="-3">
                <a:solidFill>
                  <a:srgbClr val="464646"/>
                </a:solidFill>
                <a:latin typeface="Roboto Condensed Light" panose="02000000000000000000" pitchFamily="2" charset="0"/>
                <a:cs typeface="Arial Narrow"/>
              </a:rPr>
              <a:t>&amp;</a:t>
            </a:r>
            <a:r>
              <a:rPr lang="en-CA" sz="1200" spc="-118">
                <a:solidFill>
                  <a:srgbClr val="464646"/>
                </a:solidFill>
                <a:latin typeface="Roboto Condensed Light" panose="02000000000000000000" pitchFamily="2" charset="0"/>
                <a:cs typeface="Arial Narrow"/>
              </a:rPr>
              <a:t> </a:t>
            </a:r>
            <a:r>
              <a:rPr lang="en-CA" sz="1200" spc="-33">
                <a:solidFill>
                  <a:srgbClr val="464646"/>
                </a:solidFill>
                <a:latin typeface="Roboto Condensed Light" panose="02000000000000000000" pitchFamily="2" charset="0"/>
                <a:cs typeface="Arial Narrow"/>
              </a:rPr>
              <a:t>Associates.</a:t>
            </a:r>
            <a:r>
              <a:rPr lang="en-CA" sz="1200" spc="-61">
                <a:solidFill>
                  <a:srgbClr val="464646"/>
                </a:solidFill>
                <a:latin typeface="Roboto Condensed Light" panose="02000000000000000000" pitchFamily="2" charset="0"/>
                <a:cs typeface="Arial Narrow"/>
              </a:rPr>
              <a:t> </a:t>
            </a:r>
            <a:r>
              <a:rPr lang="en-CA" sz="1200" spc="-21">
                <a:solidFill>
                  <a:srgbClr val="464646"/>
                </a:solidFill>
                <a:latin typeface="Roboto Condensed Light" panose="02000000000000000000" pitchFamily="2" charset="0"/>
                <a:cs typeface="Arial Narrow"/>
              </a:rPr>
              <a:t>17</a:t>
            </a:r>
            <a:r>
              <a:rPr lang="en-CA" sz="1200" spc="-61">
                <a:solidFill>
                  <a:srgbClr val="464646"/>
                </a:solidFill>
                <a:latin typeface="Roboto Condensed Light" panose="02000000000000000000" pitchFamily="2" charset="0"/>
                <a:cs typeface="Arial Narrow"/>
              </a:rPr>
              <a:t> </a:t>
            </a:r>
            <a:r>
              <a:rPr lang="en-CA" sz="1200" spc="-27">
                <a:solidFill>
                  <a:srgbClr val="464646"/>
                </a:solidFill>
                <a:latin typeface="Roboto Condensed Light" panose="02000000000000000000" pitchFamily="2" charset="0"/>
                <a:cs typeface="Arial Narrow"/>
              </a:rPr>
              <a:t>June</a:t>
            </a:r>
            <a:r>
              <a:rPr lang="en-CA" sz="1200" spc="-58">
                <a:solidFill>
                  <a:srgbClr val="464646"/>
                </a:solidFill>
                <a:latin typeface="Roboto Condensed Light" panose="02000000000000000000" pitchFamily="2" charset="0"/>
                <a:cs typeface="Arial Narrow"/>
              </a:rPr>
              <a:t> </a:t>
            </a:r>
            <a:r>
              <a:rPr lang="en-CA" sz="1200" spc="-30">
                <a:solidFill>
                  <a:srgbClr val="464646"/>
                </a:solidFill>
                <a:latin typeface="Roboto Condensed Light" panose="02000000000000000000" pitchFamily="2" charset="0"/>
                <a:cs typeface="Arial Narrow"/>
              </a:rPr>
              <a:t>2013.</a:t>
            </a:r>
            <a:r>
              <a:rPr lang="en-CA" sz="1200" spc="-61">
                <a:solidFill>
                  <a:srgbClr val="464646"/>
                </a:solidFill>
                <a:latin typeface="Roboto Condensed Light" panose="02000000000000000000" pitchFamily="2" charset="0"/>
                <a:cs typeface="Arial Narrow"/>
              </a:rPr>
              <a:t> </a:t>
            </a:r>
            <a:r>
              <a:rPr lang="en-CA" sz="1200" spc="-33">
                <a:solidFill>
                  <a:srgbClr val="464646"/>
                </a:solidFill>
                <a:latin typeface="Roboto Condensed Light" panose="02000000000000000000" pitchFamily="2" charset="0"/>
                <a:cs typeface="Arial Narrow"/>
              </a:rPr>
              <a:t>Web.</a:t>
            </a:r>
            <a:r>
              <a:rPr lang="en-CA" sz="1200" spc="-61">
                <a:solidFill>
                  <a:srgbClr val="464646"/>
                </a:solidFill>
                <a:latin typeface="Roboto Condensed Light" panose="02000000000000000000" pitchFamily="2" charset="0"/>
                <a:cs typeface="Arial Narrow"/>
              </a:rPr>
              <a:t> </a:t>
            </a:r>
            <a:r>
              <a:rPr lang="en-CA" sz="1200" spc="-27">
                <a:solidFill>
                  <a:srgbClr val="464646"/>
                </a:solidFill>
                <a:latin typeface="Roboto Condensed Light" panose="02000000000000000000" pitchFamily="2" charset="0"/>
                <a:cs typeface="Arial Narrow"/>
              </a:rPr>
              <a:t>Oct.</a:t>
            </a:r>
            <a:r>
              <a:rPr lang="en-CA" sz="1200" spc="-58">
                <a:solidFill>
                  <a:srgbClr val="464646"/>
                </a:solidFill>
                <a:latin typeface="Roboto Condensed Light" panose="02000000000000000000" pitchFamily="2" charset="0"/>
                <a:cs typeface="Arial Narrow"/>
              </a:rPr>
              <a:t> </a:t>
            </a:r>
            <a:r>
              <a:rPr lang="en-CA" sz="1200" spc="-30">
                <a:solidFill>
                  <a:srgbClr val="464646"/>
                </a:solidFill>
                <a:latin typeface="Roboto Condensed Light" panose="02000000000000000000" pitchFamily="2" charset="0"/>
                <a:cs typeface="Arial Narrow"/>
              </a:rPr>
              <a:t>2013.</a:t>
            </a:r>
            <a:r>
              <a:rPr lang="en-CA" sz="1200" spc="-61">
                <a:solidFill>
                  <a:srgbClr val="464646"/>
                </a:solidFill>
                <a:latin typeface="Roboto Condensed Light" panose="02000000000000000000" pitchFamily="2" charset="0"/>
                <a:cs typeface="Arial Narrow"/>
              </a:rPr>
              <a:t> </a:t>
            </a:r>
            <a:r>
              <a:rPr lang="en-CA" sz="1200" spc="-36">
                <a:solidFill>
                  <a:srgbClr val="464646"/>
                </a:solidFill>
                <a:latin typeface="Roboto Condensed Light" panose="02000000000000000000" pitchFamily="2" charset="0"/>
                <a:cs typeface="Arial Narrow"/>
              </a:rPr>
              <a:t>&lt;</a:t>
            </a:r>
            <a:r>
              <a:rPr lang="en-CA" sz="1200" spc="-36">
                <a:solidFill>
                  <a:srgbClr val="0076B7"/>
                </a:solidFill>
                <a:latin typeface="Roboto Condensed Light" panose="02000000000000000000" pitchFamily="2" charset="0"/>
                <a:cs typeface="Arial Narrow"/>
                <a:hlinkClick r:id="rId6"/>
              </a:rPr>
              <a:t>http://ryanestis.com/adobe-interview/&gt;</a:t>
            </a:r>
            <a:r>
              <a:rPr lang="en-CA" sz="1200" spc="-36">
                <a:solidFill>
                  <a:srgbClr val="464646"/>
                </a:solidFill>
                <a:latin typeface="Roboto Condensed Light" panose="02000000000000000000" pitchFamily="2" charset="0"/>
                <a:cs typeface="Arial Narrow"/>
              </a:rPr>
              <a:t>.</a:t>
            </a:r>
            <a:endParaRPr lang="en-CA" sz="1200">
              <a:latin typeface="Roboto Condensed Light" panose="02000000000000000000" pitchFamily="2" charset="0"/>
              <a:cs typeface="Arial Narrow"/>
            </a:endParaRPr>
          </a:p>
          <a:p>
            <a:pPr lvl="0"/>
            <a:endParaRPr lang="en-US"/>
          </a:p>
        </p:txBody>
      </p:sp>
      <p:sp>
        <p:nvSpPr>
          <p:cNvPr id="12" name="Text Placeholder 10">
            <a:extLst>
              <a:ext uri="{FF2B5EF4-FFF2-40B4-BE49-F238E27FC236}">
                <a16:creationId xmlns:a16="http://schemas.microsoft.com/office/drawing/2014/main" id="{40878CB2-B10A-DE43-B5F1-CC1A4F9590DA}"/>
              </a:ext>
            </a:extLst>
          </p:cNvPr>
          <p:cNvSpPr>
            <a:spLocks noGrp="1"/>
          </p:cNvSpPr>
          <p:nvPr>
            <p:ph type="body" sz="quarter" idx="12" hasCustomPrompt="1"/>
          </p:nvPr>
        </p:nvSpPr>
        <p:spPr>
          <a:xfrm>
            <a:off x="6218985" y="1552498"/>
            <a:ext cx="5477732" cy="4503847"/>
          </a:xfrm>
          <a:prstGeom prst="rect">
            <a:avLst/>
          </a:prstGeom>
        </p:spPr>
        <p:txBody>
          <a:bodyPr lIns="0" tIns="0" rIns="0" bIns="0">
            <a:noAutofit/>
          </a:bodyPr>
          <a:lstStyle>
            <a:lvl1pPr marL="0" indent="0" algn="l">
              <a:buNone/>
              <a:defRPr sz="1200" baseline="0">
                <a:solidFill>
                  <a:srgbClr val="000000"/>
                </a:solidFill>
                <a:latin typeface="Roboto Condensed Light" panose="02000000000000000000" pitchFamily="2" charset="0"/>
              </a:defRPr>
            </a:lvl1pPr>
          </a:lstStyle>
          <a:p>
            <a:pPr marL="7701" marR="242975" algn="just">
              <a:spcBef>
                <a:spcPts val="55"/>
              </a:spcBef>
            </a:pPr>
            <a:r>
              <a:rPr lang="en-CA" sz="1200" spc="-30" err="1">
                <a:solidFill>
                  <a:srgbClr val="464646"/>
                </a:solidFill>
                <a:latin typeface="Roboto Condensed Light" panose="02000000000000000000" pitchFamily="2" charset="0"/>
                <a:cs typeface="Arial Narrow"/>
              </a:rPr>
              <a:t>Bersin</a:t>
            </a:r>
            <a:r>
              <a:rPr lang="en-CA" sz="1200" spc="-30">
                <a:solidFill>
                  <a:srgbClr val="464646"/>
                </a:solidFill>
                <a:latin typeface="Roboto Condensed Light" panose="02000000000000000000" pitchFamily="2" charset="0"/>
                <a:cs typeface="Arial Narrow"/>
              </a:rPr>
              <a:t>,</a:t>
            </a:r>
            <a:r>
              <a:rPr lang="en-CA" sz="1200" spc="-64">
                <a:solidFill>
                  <a:srgbClr val="464646"/>
                </a:solidFill>
                <a:latin typeface="Roboto Condensed Light" panose="02000000000000000000" pitchFamily="2" charset="0"/>
                <a:cs typeface="Arial Narrow"/>
              </a:rPr>
              <a:t> </a:t>
            </a:r>
            <a:r>
              <a:rPr lang="en-CA" sz="1200" spc="-30">
                <a:solidFill>
                  <a:srgbClr val="464646"/>
                </a:solidFill>
                <a:latin typeface="Roboto Condensed Light" panose="02000000000000000000" pitchFamily="2" charset="0"/>
                <a:cs typeface="Arial Narrow"/>
              </a:rPr>
              <a:t>Josh.</a:t>
            </a:r>
            <a:r>
              <a:rPr lang="en-CA" sz="1200" spc="-64">
                <a:solidFill>
                  <a:srgbClr val="464646"/>
                </a:solidFill>
                <a:latin typeface="Roboto Condensed Light" panose="02000000000000000000" pitchFamily="2" charset="0"/>
                <a:cs typeface="Arial Narrow"/>
              </a:rPr>
              <a:t> </a:t>
            </a:r>
            <a:r>
              <a:rPr lang="en-CA" sz="1200" spc="-33">
                <a:solidFill>
                  <a:srgbClr val="464646"/>
                </a:solidFill>
                <a:latin typeface="Roboto Condensed Light" panose="02000000000000000000" pitchFamily="2" charset="0"/>
                <a:cs typeface="Arial Narrow"/>
              </a:rPr>
              <a:t>“Time</a:t>
            </a:r>
            <a:r>
              <a:rPr lang="en-CA" sz="1200" spc="-64">
                <a:solidFill>
                  <a:srgbClr val="464646"/>
                </a:solidFill>
                <a:latin typeface="Roboto Condensed Light" panose="02000000000000000000" pitchFamily="2" charset="0"/>
                <a:cs typeface="Arial Narrow"/>
              </a:rPr>
              <a:t> </a:t>
            </a:r>
            <a:r>
              <a:rPr lang="en-CA" sz="1200" spc="-18">
                <a:solidFill>
                  <a:srgbClr val="464646"/>
                </a:solidFill>
                <a:latin typeface="Roboto Condensed Light" panose="02000000000000000000" pitchFamily="2" charset="0"/>
                <a:cs typeface="Arial Narrow"/>
              </a:rPr>
              <a:t>to</a:t>
            </a:r>
            <a:r>
              <a:rPr lang="en-CA" sz="1200" spc="-64">
                <a:solidFill>
                  <a:srgbClr val="464646"/>
                </a:solidFill>
                <a:latin typeface="Roboto Condensed Light" panose="02000000000000000000" pitchFamily="2" charset="0"/>
                <a:cs typeface="Arial Narrow"/>
              </a:rPr>
              <a:t> </a:t>
            </a:r>
            <a:r>
              <a:rPr lang="en-CA" sz="1200" spc="-30">
                <a:solidFill>
                  <a:srgbClr val="464646"/>
                </a:solidFill>
                <a:latin typeface="Roboto Condensed Light" panose="02000000000000000000" pitchFamily="2" charset="0"/>
                <a:cs typeface="Arial Narrow"/>
              </a:rPr>
              <a:t>Scrap</a:t>
            </a:r>
            <a:r>
              <a:rPr lang="en-CA" sz="1200" spc="-64">
                <a:solidFill>
                  <a:srgbClr val="464646"/>
                </a:solidFill>
                <a:latin typeface="Roboto Condensed Light" panose="02000000000000000000" pitchFamily="2" charset="0"/>
                <a:cs typeface="Arial Narrow"/>
              </a:rPr>
              <a:t> </a:t>
            </a:r>
            <a:r>
              <a:rPr lang="en-CA" sz="1200" spc="-33">
                <a:solidFill>
                  <a:srgbClr val="464646"/>
                </a:solidFill>
                <a:latin typeface="Roboto Condensed Light" panose="02000000000000000000" pitchFamily="2" charset="0"/>
                <a:cs typeface="Arial Narrow"/>
              </a:rPr>
              <a:t>Performance</a:t>
            </a:r>
            <a:r>
              <a:rPr lang="en-CA" sz="1200" spc="-121">
                <a:solidFill>
                  <a:srgbClr val="464646"/>
                </a:solidFill>
                <a:latin typeface="Roboto Condensed Light" panose="02000000000000000000" pitchFamily="2" charset="0"/>
                <a:cs typeface="Arial Narrow"/>
              </a:rPr>
              <a:t> </a:t>
            </a:r>
            <a:r>
              <a:rPr lang="en-CA" sz="1200" spc="-33">
                <a:solidFill>
                  <a:srgbClr val="464646"/>
                </a:solidFill>
                <a:latin typeface="Roboto Condensed Light" panose="02000000000000000000" pitchFamily="2" charset="0"/>
                <a:cs typeface="Arial Narrow"/>
              </a:rPr>
              <a:t>Appraisals?”</a:t>
            </a:r>
            <a:r>
              <a:rPr lang="en-CA" sz="1200" spc="-64">
                <a:solidFill>
                  <a:srgbClr val="464646"/>
                </a:solidFill>
                <a:latin typeface="Roboto Condensed Light" panose="02000000000000000000" pitchFamily="2" charset="0"/>
                <a:cs typeface="Arial Narrow"/>
              </a:rPr>
              <a:t> </a:t>
            </a:r>
            <a:r>
              <a:rPr lang="en-CA" sz="1200" spc="-30">
                <a:solidFill>
                  <a:srgbClr val="464646"/>
                </a:solidFill>
                <a:latin typeface="Roboto Condensed Light" panose="02000000000000000000" pitchFamily="2" charset="0"/>
                <a:cs typeface="Arial Narrow"/>
              </a:rPr>
              <a:t>Forbes</a:t>
            </a:r>
            <a:r>
              <a:rPr lang="en-CA" sz="1200" spc="-61">
                <a:solidFill>
                  <a:srgbClr val="464646"/>
                </a:solidFill>
                <a:latin typeface="Roboto Condensed Light" panose="02000000000000000000" pitchFamily="2" charset="0"/>
                <a:cs typeface="Arial Narrow"/>
              </a:rPr>
              <a:t> </a:t>
            </a:r>
            <a:r>
              <a:rPr lang="en-CA" sz="1200" spc="-33">
                <a:solidFill>
                  <a:srgbClr val="464646"/>
                </a:solidFill>
                <a:latin typeface="Roboto Condensed Light" panose="02000000000000000000" pitchFamily="2" charset="0"/>
                <a:cs typeface="Arial Narrow"/>
              </a:rPr>
              <a:t>Magazine.</a:t>
            </a:r>
            <a:r>
              <a:rPr lang="en-CA" sz="1200" spc="-64">
                <a:solidFill>
                  <a:srgbClr val="464646"/>
                </a:solidFill>
                <a:latin typeface="Roboto Condensed Light" panose="02000000000000000000" pitchFamily="2" charset="0"/>
                <a:cs typeface="Arial Narrow"/>
              </a:rPr>
              <a:t> </a:t>
            </a:r>
            <a:r>
              <a:rPr lang="en-CA" sz="1200" spc="-3">
                <a:solidFill>
                  <a:srgbClr val="464646"/>
                </a:solidFill>
                <a:latin typeface="Roboto Condensed Light" panose="02000000000000000000" pitchFamily="2" charset="0"/>
                <a:cs typeface="Arial Narrow"/>
              </a:rPr>
              <a:t>5</a:t>
            </a:r>
            <a:r>
              <a:rPr lang="en-CA" sz="1200" spc="-64">
                <a:solidFill>
                  <a:srgbClr val="464646"/>
                </a:solidFill>
                <a:latin typeface="Roboto Condensed Light" panose="02000000000000000000" pitchFamily="2" charset="0"/>
                <a:cs typeface="Arial Narrow"/>
              </a:rPr>
              <a:t> </a:t>
            </a:r>
            <a:r>
              <a:rPr lang="en-CA" sz="1200" spc="-27">
                <a:solidFill>
                  <a:srgbClr val="464646"/>
                </a:solidFill>
                <a:latin typeface="Roboto Condensed Light" panose="02000000000000000000" pitchFamily="2" charset="0"/>
                <a:cs typeface="Arial Narrow"/>
              </a:rPr>
              <a:t>June</a:t>
            </a:r>
            <a:r>
              <a:rPr lang="en-CA" sz="1200" spc="-64">
                <a:solidFill>
                  <a:srgbClr val="464646"/>
                </a:solidFill>
                <a:latin typeface="Roboto Condensed Light" panose="02000000000000000000" pitchFamily="2" charset="0"/>
                <a:cs typeface="Arial Narrow"/>
              </a:rPr>
              <a:t> </a:t>
            </a:r>
            <a:r>
              <a:rPr lang="en-CA" sz="1200" spc="-30">
                <a:solidFill>
                  <a:srgbClr val="464646"/>
                </a:solidFill>
                <a:latin typeface="Roboto Condensed Light" panose="02000000000000000000" pitchFamily="2" charset="0"/>
                <a:cs typeface="Arial Narrow"/>
              </a:rPr>
              <a:t>2013.</a:t>
            </a:r>
            <a:r>
              <a:rPr lang="en-CA" sz="1200" spc="-64">
                <a:solidFill>
                  <a:srgbClr val="464646"/>
                </a:solidFill>
                <a:latin typeface="Roboto Condensed Light" panose="02000000000000000000" pitchFamily="2" charset="0"/>
                <a:cs typeface="Arial Narrow"/>
              </a:rPr>
              <a:t> </a:t>
            </a:r>
            <a:r>
              <a:rPr lang="en-CA" sz="1200" spc="-42">
                <a:solidFill>
                  <a:srgbClr val="464646"/>
                </a:solidFill>
                <a:latin typeface="Roboto Condensed Light" panose="02000000000000000000" pitchFamily="2" charset="0"/>
                <a:cs typeface="Arial Narrow"/>
              </a:rPr>
              <a:t>Web.  </a:t>
            </a:r>
            <a:r>
              <a:rPr lang="en-CA" sz="1200" spc="-21">
                <a:solidFill>
                  <a:srgbClr val="464646"/>
                </a:solidFill>
                <a:latin typeface="Roboto Condensed Light" panose="02000000000000000000" pitchFamily="2" charset="0"/>
                <a:cs typeface="Arial Narrow"/>
              </a:rPr>
              <a:t>30 </a:t>
            </a:r>
            <a:r>
              <a:rPr lang="en-CA" sz="1200" spc="-24">
                <a:solidFill>
                  <a:srgbClr val="464646"/>
                </a:solidFill>
                <a:latin typeface="Roboto Condensed Light" panose="02000000000000000000" pitchFamily="2" charset="0"/>
                <a:cs typeface="Arial Narrow"/>
              </a:rPr>
              <a:t>Oct </a:t>
            </a:r>
            <a:r>
              <a:rPr lang="en-CA" sz="1200" spc="-30">
                <a:solidFill>
                  <a:srgbClr val="464646"/>
                </a:solidFill>
                <a:latin typeface="Roboto Condensed Light" panose="02000000000000000000" pitchFamily="2" charset="0"/>
                <a:cs typeface="Arial Narrow"/>
              </a:rPr>
              <a:t>2013. </a:t>
            </a:r>
            <a:r>
              <a:rPr lang="en-CA" sz="1200" spc="-36">
                <a:solidFill>
                  <a:srgbClr val="0076B7"/>
                </a:solidFill>
                <a:latin typeface="Roboto Condensed Light" panose="02000000000000000000" pitchFamily="2" charset="0"/>
                <a:cs typeface="Arial Narrow"/>
                <a:hlinkClick r:id="rId2"/>
              </a:rPr>
              <a:t>&lt;http://www.forbes.com/sites/joshbersin/2013/05/06/time-to-scrap-performance- </a:t>
            </a:r>
            <a:r>
              <a:rPr lang="en-CA" sz="1200" spc="-36">
                <a:solidFill>
                  <a:srgbClr val="0076B7"/>
                </a:solidFill>
                <a:latin typeface="Roboto Condensed Light" panose="02000000000000000000" pitchFamily="2" charset="0"/>
                <a:cs typeface="Arial Narrow"/>
              </a:rPr>
              <a:t> </a:t>
            </a:r>
            <a:r>
              <a:rPr lang="en-CA" sz="1200" spc="-33">
                <a:solidFill>
                  <a:srgbClr val="0076B7"/>
                </a:solidFill>
                <a:latin typeface="Roboto Condensed Light" panose="02000000000000000000" pitchFamily="2" charset="0"/>
                <a:cs typeface="Arial Narrow"/>
              </a:rPr>
              <a:t>appraisals/&gt;</a:t>
            </a:r>
            <a:r>
              <a:rPr lang="en-CA" sz="1200" spc="-33">
                <a:solidFill>
                  <a:srgbClr val="464646"/>
                </a:solidFill>
                <a:latin typeface="Roboto Condensed Light" panose="02000000000000000000" pitchFamily="2" charset="0"/>
                <a:cs typeface="Arial Narrow"/>
              </a:rPr>
              <a:t>.</a:t>
            </a:r>
            <a:endParaRPr lang="en-CA" sz="1200">
              <a:latin typeface="Roboto Condensed Light" panose="02000000000000000000" pitchFamily="2" charset="0"/>
              <a:cs typeface="Arial Narrow"/>
            </a:endParaRPr>
          </a:p>
          <a:p>
            <a:pPr>
              <a:spcBef>
                <a:spcPts val="12"/>
              </a:spcBef>
            </a:pPr>
            <a:endParaRPr lang="en-CA" sz="1200">
              <a:latin typeface="Roboto Condensed Light" panose="02000000000000000000" pitchFamily="2" charset="0"/>
              <a:cs typeface="Times New Roman"/>
            </a:endParaRPr>
          </a:p>
          <a:p>
            <a:pPr marL="7701">
              <a:lnSpc>
                <a:spcPts val="1561"/>
              </a:lnSpc>
            </a:pPr>
            <a:r>
              <a:rPr lang="en-CA" sz="1200" spc="-30">
                <a:solidFill>
                  <a:srgbClr val="464646"/>
                </a:solidFill>
                <a:latin typeface="Roboto Condensed Light" panose="02000000000000000000" pitchFamily="2" charset="0"/>
                <a:cs typeface="Arial Narrow"/>
              </a:rPr>
              <a:t>Cheese,</a:t>
            </a:r>
            <a:r>
              <a:rPr lang="en-CA" sz="1200" spc="-67">
                <a:solidFill>
                  <a:srgbClr val="464646"/>
                </a:solidFill>
                <a:latin typeface="Roboto Condensed Light" panose="02000000000000000000" pitchFamily="2" charset="0"/>
                <a:cs typeface="Arial Narrow"/>
              </a:rPr>
              <a:t> </a:t>
            </a:r>
            <a:r>
              <a:rPr lang="en-CA" sz="1200" spc="-39">
                <a:solidFill>
                  <a:srgbClr val="464646"/>
                </a:solidFill>
                <a:latin typeface="Roboto Condensed Light" panose="02000000000000000000" pitchFamily="2" charset="0"/>
                <a:cs typeface="Arial Narrow"/>
              </a:rPr>
              <a:t>Peter,</a:t>
            </a:r>
            <a:r>
              <a:rPr lang="en-CA" sz="1200" spc="-64">
                <a:solidFill>
                  <a:srgbClr val="464646"/>
                </a:solidFill>
                <a:latin typeface="Roboto Condensed Light" panose="02000000000000000000" pitchFamily="2" charset="0"/>
                <a:cs typeface="Arial Narrow"/>
              </a:rPr>
              <a:t> </a:t>
            </a:r>
            <a:r>
              <a:rPr lang="en-CA" sz="1200" spc="-18">
                <a:solidFill>
                  <a:srgbClr val="464646"/>
                </a:solidFill>
                <a:latin typeface="Roboto Condensed Light" panose="02000000000000000000" pitchFamily="2" charset="0"/>
                <a:cs typeface="Arial Narrow"/>
              </a:rPr>
              <a:t>et</a:t>
            </a:r>
            <a:r>
              <a:rPr lang="en-CA" sz="1200" spc="-64">
                <a:solidFill>
                  <a:srgbClr val="464646"/>
                </a:solidFill>
                <a:latin typeface="Roboto Condensed Light" panose="02000000000000000000" pitchFamily="2" charset="0"/>
                <a:cs typeface="Arial Narrow"/>
              </a:rPr>
              <a:t> </a:t>
            </a:r>
            <a:r>
              <a:rPr lang="en-CA" sz="1200" spc="-24">
                <a:solidFill>
                  <a:srgbClr val="464646"/>
                </a:solidFill>
                <a:latin typeface="Roboto Condensed Light" panose="02000000000000000000" pitchFamily="2" charset="0"/>
                <a:cs typeface="Arial Narrow"/>
              </a:rPr>
              <a:t>al.</a:t>
            </a:r>
            <a:r>
              <a:rPr lang="en-CA" sz="1200" spc="-64">
                <a:solidFill>
                  <a:srgbClr val="464646"/>
                </a:solidFill>
                <a:latin typeface="Roboto Condensed Light" panose="02000000000000000000" pitchFamily="2" charset="0"/>
                <a:cs typeface="Arial Narrow"/>
              </a:rPr>
              <a:t> </a:t>
            </a:r>
            <a:r>
              <a:rPr lang="en-CA" sz="1200" spc="-3">
                <a:solidFill>
                  <a:srgbClr val="464646"/>
                </a:solidFill>
                <a:latin typeface="Roboto Condensed Light" panose="02000000000000000000" pitchFamily="2" charset="0"/>
                <a:cs typeface="Arial Narrow"/>
              </a:rPr>
              <a:t>“</a:t>
            </a:r>
            <a:r>
              <a:rPr lang="en-CA" sz="1200" spc="-64">
                <a:solidFill>
                  <a:srgbClr val="464646"/>
                </a:solidFill>
                <a:latin typeface="Roboto Condensed Light" panose="02000000000000000000" pitchFamily="2" charset="0"/>
                <a:cs typeface="Arial Narrow"/>
              </a:rPr>
              <a:t> </a:t>
            </a:r>
            <a:r>
              <a:rPr lang="en-CA" sz="1200" spc="-33">
                <a:solidFill>
                  <a:srgbClr val="464646"/>
                </a:solidFill>
                <a:latin typeface="Roboto Condensed Light" panose="02000000000000000000" pitchFamily="2" charset="0"/>
                <a:cs typeface="Arial Narrow"/>
              </a:rPr>
              <a:t>Creating</a:t>
            </a:r>
            <a:r>
              <a:rPr lang="en-CA" sz="1200" spc="-64">
                <a:solidFill>
                  <a:srgbClr val="464646"/>
                </a:solidFill>
                <a:latin typeface="Roboto Condensed Light" panose="02000000000000000000" pitchFamily="2" charset="0"/>
                <a:cs typeface="Arial Narrow"/>
              </a:rPr>
              <a:t> </a:t>
            </a:r>
            <a:r>
              <a:rPr lang="en-CA" sz="1200" spc="-21">
                <a:solidFill>
                  <a:srgbClr val="464646"/>
                </a:solidFill>
                <a:latin typeface="Roboto Condensed Light" panose="02000000000000000000" pitchFamily="2" charset="0"/>
                <a:cs typeface="Arial Narrow"/>
              </a:rPr>
              <a:t>an</a:t>
            </a:r>
            <a:r>
              <a:rPr lang="en-CA" sz="1200" spc="-127">
                <a:solidFill>
                  <a:srgbClr val="464646"/>
                </a:solidFill>
                <a:latin typeface="Roboto Condensed Light" panose="02000000000000000000" pitchFamily="2" charset="0"/>
                <a:cs typeface="Arial Narrow"/>
              </a:rPr>
              <a:t> </a:t>
            </a:r>
            <a:r>
              <a:rPr lang="en-CA" sz="1200" spc="-30">
                <a:solidFill>
                  <a:srgbClr val="464646"/>
                </a:solidFill>
                <a:latin typeface="Roboto Condensed Light" panose="02000000000000000000" pitchFamily="2" charset="0"/>
                <a:cs typeface="Arial Narrow"/>
              </a:rPr>
              <a:t>Agile</a:t>
            </a:r>
            <a:r>
              <a:rPr lang="en-CA" sz="1200" spc="-64">
                <a:solidFill>
                  <a:srgbClr val="464646"/>
                </a:solidFill>
                <a:latin typeface="Roboto Condensed Light" panose="02000000000000000000" pitchFamily="2" charset="0"/>
                <a:cs typeface="Arial Narrow"/>
              </a:rPr>
              <a:t> </a:t>
            </a:r>
            <a:r>
              <a:rPr lang="en-CA" sz="1200" spc="-33">
                <a:solidFill>
                  <a:srgbClr val="464646"/>
                </a:solidFill>
                <a:latin typeface="Roboto Condensed Light" panose="02000000000000000000" pitchFamily="2" charset="0"/>
                <a:cs typeface="Arial Narrow"/>
              </a:rPr>
              <a:t>Organization.”</a:t>
            </a:r>
            <a:r>
              <a:rPr lang="en-CA" sz="1200" spc="-124">
                <a:solidFill>
                  <a:srgbClr val="464646"/>
                </a:solidFill>
                <a:latin typeface="Roboto Condensed Light" panose="02000000000000000000" pitchFamily="2" charset="0"/>
                <a:cs typeface="Arial Narrow"/>
              </a:rPr>
              <a:t> </a:t>
            </a:r>
            <a:r>
              <a:rPr lang="en-CA" sz="1200" spc="-33">
                <a:solidFill>
                  <a:srgbClr val="464646"/>
                </a:solidFill>
                <a:latin typeface="Roboto Condensed Light" panose="02000000000000000000" pitchFamily="2" charset="0"/>
                <a:cs typeface="Arial Narrow"/>
              </a:rPr>
              <a:t>Accenture.</a:t>
            </a:r>
            <a:r>
              <a:rPr lang="en-CA" sz="1200" spc="-64">
                <a:solidFill>
                  <a:srgbClr val="464646"/>
                </a:solidFill>
                <a:latin typeface="Roboto Condensed Light" panose="02000000000000000000" pitchFamily="2" charset="0"/>
                <a:cs typeface="Arial Narrow"/>
              </a:rPr>
              <a:t> </a:t>
            </a:r>
            <a:r>
              <a:rPr lang="en-CA" sz="1200" spc="-27">
                <a:solidFill>
                  <a:srgbClr val="464646"/>
                </a:solidFill>
                <a:latin typeface="Roboto Condensed Light" panose="02000000000000000000" pitchFamily="2" charset="0"/>
                <a:cs typeface="Arial Narrow"/>
              </a:rPr>
              <a:t>Oct.</a:t>
            </a:r>
            <a:r>
              <a:rPr lang="en-CA" sz="1200" spc="-67">
                <a:solidFill>
                  <a:srgbClr val="464646"/>
                </a:solidFill>
                <a:latin typeface="Roboto Condensed Light" panose="02000000000000000000" pitchFamily="2" charset="0"/>
                <a:cs typeface="Arial Narrow"/>
              </a:rPr>
              <a:t> </a:t>
            </a:r>
            <a:r>
              <a:rPr lang="en-CA" sz="1200" spc="-30">
                <a:solidFill>
                  <a:srgbClr val="464646"/>
                </a:solidFill>
                <a:latin typeface="Roboto Condensed Light" panose="02000000000000000000" pitchFamily="2" charset="0"/>
                <a:cs typeface="Arial Narrow"/>
              </a:rPr>
              <a:t>2009.</a:t>
            </a:r>
            <a:r>
              <a:rPr lang="en-CA" sz="1200" spc="-64">
                <a:solidFill>
                  <a:srgbClr val="464646"/>
                </a:solidFill>
                <a:latin typeface="Roboto Condensed Light" panose="02000000000000000000" pitchFamily="2" charset="0"/>
                <a:cs typeface="Arial Narrow"/>
              </a:rPr>
              <a:t> </a:t>
            </a:r>
            <a:r>
              <a:rPr lang="en-CA" sz="1200" spc="-33">
                <a:solidFill>
                  <a:srgbClr val="464646"/>
                </a:solidFill>
                <a:latin typeface="Roboto Condensed Light" panose="02000000000000000000" pitchFamily="2" charset="0"/>
                <a:cs typeface="Arial Narrow"/>
              </a:rPr>
              <a:t>Web.</a:t>
            </a:r>
            <a:r>
              <a:rPr lang="en-CA" sz="1200" spc="-64">
                <a:solidFill>
                  <a:srgbClr val="464646"/>
                </a:solidFill>
                <a:latin typeface="Roboto Condensed Light" panose="02000000000000000000" pitchFamily="2" charset="0"/>
                <a:cs typeface="Arial Narrow"/>
              </a:rPr>
              <a:t> </a:t>
            </a:r>
            <a:r>
              <a:rPr lang="en-CA" sz="1200" spc="-49">
                <a:solidFill>
                  <a:srgbClr val="464646"/>
                </a:solidFill>
                <a:latin typeface="Roboto Condensed Light" panose="02000000000000000000" pitchFamily="2" charset="0"/>
                <a:cs typeface="Arial Narrow"/>
              </a:rPr>
              <a:t>Nov.</a:t>
            </a:r>
            <a:r>
              <a:rPr lang="en-CA" sz="1200" spc="-64">
                <a:solidFill>
                  <a:srgbClr val="464646"/>
                </a:solidFill>
                <a:latin typeface="Roboto Condensed Light" panose="02000000000000000000" pitchFamily="2" charset="0"/>
                <a:cs typeface="Arial Narrow"/>
              </a:rPr>
              <a:t> </a:t>
            </a:r>
            <a:r>
              <a:rPr lang="en-CA" sz="1200" spc="-36">
                <a:solidFill>
                  <a:srgbClr val="464646"/>
                </a:solidFill>
                <a:latin typeface="Roboto Condensed Light" panose="02000000000000000000" pitchFamily="2" charset="0"/>
                <a:cs typeface="Arial Narrow"/>
              </a:rPr>
              <a:t>2013.</a:t>
            </a:r>
            <a:endParaRPr lang="en-CA" sz="1200">
              <a:latin typeface="Roboto Condensed Light" panose="02000000000000000000" pitchFamily="2" charset="0"/>
              <a:cs typeface="Arial Narrow"/>
            </a:endParaRPr>
          </a:p>
          <a:p>
            <a:pPr marL="7701" marR="159031">
              <a:lnSpc>
                <a:spcPts val="1558"/>
              </a:lnSpc>
              <a:spcBef>
                <a:spcPts val="55"/>
              </a:spcBef>
            </a:pPr>
            <a:r>
              <a:rPr lang="en-CA" sz="1200" spc="-36">
                <a:solidFill>
                  <a:srgbClr val="0076B7"/>
                </a:solidFill>
                <a:latin typeface="Roboto Condensed Light" panose="02000000000000000000" pitchFamily="2" charset="0"/>
                <a:cs typeface="Arial Narrow"/>
                <a:hlinkClick r:id="rId3"/>
              </a:rPr>
              <a:t>&lt;http://www.accenture.com/SiteCollectionDocuments/PDF/OutlookPDF_AgileOrganization_02. </a:t>
            </a:r>
            <a:r>
              <a:rPr lang="en-CA" sz="1200" spc="-36">
                <a:solidFill>
                  <a:srgbClr val="0076B7"/>
                </a:solidFill>
                <a:latin typeface="Roboto Condensed Light" panose="02000000000000000000" pitchFamily="2" charset="0"/>
                <a:cs typeface="Arial Narrow"/>
              </a:rPr>
              <a:t> </a:t>
            </a:r>
            <a:r>
              <a:rPr lang="en-CA" sz="1200" spc="-30">
                <a:solidFill>
                  <a:srgbClr val="0076B7"/>
                </a:solidFill>
                <a:latin typeface="Roboto Condensed Light" panose="02000000000000000000" pitchFamily="2" charset="0"/>
                <a:cs typeface="Arial Narrow"/>
              </a:rPr>
              <a:t>pdf&gt;</a:t>
            </a:r>
            <a:r>
              <a:rPr lang="en-CA" sz="1200" spc="-30">
                <a:solidFill>
                  <a:srgbClr val="464646"/>
                </a:solidFill>
                <a:latin typeface="Roboto Condensed Light" panose="02000000000000000000" pitchFamily="2" charset="0"/>
                <a:cs typeface="Arial Narrow"/>
              </a:rPr>
              <a:t>.</a:t>
            </a:r>
            <a:endParaRPr lang="en-CA" sz="1200">
              <a:latin typeface="Roboto Condensed Light" panose="02000000000000000000" pitchFamily="2" charset="0"/>
              <a:cs typeface="Arial Narrow"/>
            </a:endParaRPr>
          </a:p>
          <a:p>
            <a:pPr>
              <a:spcBef>
                <a:spcPts val="6"/>
              </a:spcBef>
            </a:pPr>
            <a:endParaRPr lang="en-CA" sz="1200">
              <a:latin typeface="Roboto Condensed Light" panose="02000000000000000000" pitchFamily="2" charset="0"/>
              <a:cs typeface="Times New Roman"/>
            </a:endParaRPr>
          </a:p>
          <a:p>
            <a:pPr marL="7701" marR="182520">
              <a:spcBef>
                <a:spcPts val="3"/>
              </a:spcBef>
            </a:pPr>
            <a:r>
              <a:rPr lang="en-CA" sz="1200" spc="-30" err="1">
                <a:solidFill>
                  <a:srgbClr val="464646"/>
                </a:solidFill>
                <a:latin typeface="Roboto Condensed Light" panose="02000000000000000000" pitchFamily="2" charset="0"/>
                <a:cs typeface="Arial Narrow"/>
              </a:rPr>
              <a:t>Croxon</a:t>
            </a:r>
            <a:r>
              <a:rPr lang="en-CA" sz="1200" spc="-30">
                <a:solidFill>
                  <a:srgbClr val="464646"/>
                </a:solidFill>
                <a:latin typeface="Roboto Condensed Light" panose="02000000000000000000" pitchFamily="2" charset="0"/>
                <a:cs typeface="Arial Narrow"/>
              </a:rPr>
              <a:t>,</a:t>
            </a:r>
            <a:r>
              <a:rPr lang="en-CA" sz="1200" spc="-67">
                <a:solidFill>
                  <a:srgbClr val="464646"/>
                </a:solidFill>
                <a:latin typeface="Roboto Condensed Light" panose="02000000000000000000" pitchFamily="2" charset="0"/>
                <a:cs typeface="Arial Narrow"/>
              </a:rPr>
              <a:t> </a:t>
            </a:r>
            <a:r>
              <a:rPr lang="en-CA" sz="1200" spc="-30">
                <a:solidFill>
                  <a:srgbClr val="464646"/>
                </a:solidFill>
                <a:latin typeface="Roboto Condensed Light" panose="02000000000000000000" pitchFamily="2" charset="0"/>
                <a:cs typeface="Arial Narrow"/>
              </a:rPr>
              <a:t>Bruce</a:t>
            </a:r>
            <a:r>
              <a:rPr lang="en-CA" sz="1200" spc="-67">
                <a:solidFill>
                  <a:srgbClr val="464646"/>
                </a:solidFill>
                <a:latin typeface="Roboto Condensed Light" panose="02000000000000000000" pitchFamily="2" charset="0"/>
                <a:cs typeface="Arial Narrow"/>
              </a:rPr>
              <a:t> </a:t>
            </a:r>
            <a:r>
              <a:rPr lang="en-CA" sz="1200" spc="-18">
                <a:solidFill>
                  <a:srgbClr val="464646"/>
                </a:solidFill>
                <a:latin typeface="Roboto Condensed Light" panose="02000000000000000000" pitchFamily="2" charset="0"/>
                <a:cs typeface="Arial Narrow"/>
              </a:rPr>
              <a:t>et</a:t>
            </a:r>
            <a:r>
              <a:rPr lang="en-CA" sz="1200" spc="-64">
                <a:solidFill>
                  <a:srgbClr val="464646"/>
                </a:solidFill>
                <a:latin typeface="Roboto Condensed Light" panose="02000000000000000000" pitchFamily="2" charset="0"/>
                <a:cs typeface="Arial Narrow"/>
              </a:rPr>
              <a:t> </a:t>
            </a:r>
            <a:r>
              <a:rPr lang="en-CA" sz="1200" spc="-24">
                <a:solidFill>
                  <a:srgbClr val="464646"/>
                </a:solidFill>
                <a:latin typeface="Roboto Condensed Light" panose="02000000000000000000" pitchFamily="2" charset="0"/>
                <a:cs typeface="Arial Narrow"/>
              </a:rPr>
              <a:t>al.</a:t>
            </a:r>
            <a:r>
              <a:rPr lang="en-CA" sz="1200" spc="-67">
                <a:solidFill>
                  <a:srgbClr val="464646"/>
                </a:solidFill>
                <a:latin typeface="Roboto Condensed Light" panose="02000000000000000000" pitchFamily="2" charset="0"/>
                <a:cs typeface="Arial Narrow"/>
              </a:rPr>
              <a:t> </a:t>
            </a:r>
            <a:r>
              <a:rPr lang="en-CA" sz="1200" spc="-30">
                <a:solidFill>
                  <a:srgbClr val="464646"/>
                </a:solidFill>
                <a:latin typeface="Roboto Condensed Light" panose="02000000000000000000" pitchFamily="2" charset="0"/>
                <a:cs typeface="Arial Narrow"/>
              </a:rPr>
              <a:t>“Dinner</a:t>
            </a:r>
            <a:r>
              <a:rPr lang="en-CA" sz="1200" spc="-67">
                <a:solidFill>
                  <a:srgbClr val="464646"/>
                </a:solidFill>
                <a:latin typeface="Roboto Condensed Light" panose="02000000000000000000" pitchFamily="2" charset="0"/>
                <a:cs typeface="Arial Narrow"/>
              </a:rPr>
              <a:t> </a:t>
            </a:r>
            <a:r>
              <a:rPr lang="en-CA" sz="1200" spc="-30">
                <a:solidFill>
                  <a:srgbClr val="464646"/>
                </a:solidFill>
                <a:latin typeface="Roboto Condensed Light" panose="02000000000000000000" pitchFamily="2" charset="0"/>
                <a:cs typeface="Arial Narrow"/>
              </a:rPr>
              <a:t>Series:</a:t>
            </a:r>
            <a:r>
              <a:rPr lang="en-CA" sz="1200" spc="-64">
                <a:solidFill>
                  <a:srgbClr val="464646"/>
                </a:solidFill>
                <a:latin typeface="Roboto Condensed Light" panose="02000000000000000000" pitchFamily="2" charset="0"/>
                <a:cs typeface="Arial Narrow"/>
              </a:rPr>
              <a:t> </a:t>
            </a:r>
            <a:r>
              <a:rPr lang="en-CA" sz="1200" spc="-33">
                <a:solidFill>
                  <a:srgbClr val="464646"/>
                </a:solidFill>
                <a:latin typeface="Roboto Condensed Light" panose="02000000000000000000" pitchFamily="2" charset="0"/>
                <a:cs typeface="Arial Narrow"/>
              </a:rPr>
              <a:t>Performance</a:t>
            </a:r>
            <a:r>
              <a:rPr lang="en-CA" sz="1200" spc="-67">
                <a:solidFill>
                  <a:srgbClr val="464646"/>
                </a:solidFill>
                <a:latin typeface="Roboto Condensed Light" panose="02000000000000000000" pitchFamily="2" charset="0"/>
                <a:cs typeface="Arial Narrow"/>
              </a:rPr>
              <a:t> </a:t>
            </a:r>
            <a:r>
              <a:rPr lang="en-CA" sz="1200" spc="-33">
                <a:solidFill>
                  <a:srgbClr val="464646"/>
                </a:solidFill>
                <a:latin typeface="Roboto Condensed Light" panose="02000000000000000000" pitchFamily="2" charset="0"/>
                <a:cs typeface="Arial Narrow"/>
              </a:rPr>
              <a:t>Management</a:t>
            </a:r>
            <a:r>
              <a:rPr lang="en-CA" sz="1200" spc="-64">
                <a:solidFill>
                  <a:srgbClr val="464646"/>
                </a:solidFill>
                <a:latin typeface="Roboto Condensed Light" panose="02000000000000000000" pitchFamily="2" charset="0"/>
                <a:cs typeface="Arial Narrow"/>
              </a:rPr>
              <a:t> </a:t>
            </a:r>
            <a:r>
              <a:rPr lang="en-CA" sz="1200" spc="-27">
                <a:solidFill>
                  <a:srgbClr val="464646"/>
                </a:solidFill>
                <a:latin typeface="Roboto Condensed Light" panose="02000000000000000000" pitchFamily="2" charset="0"/>
                <a:cs typeface="Arial Narrow"/>
              </a:rPr>
              <a:t>with</a:t>
            </a:r>
            <a:r>
              <a:rPr lang="en-CA" sz="1200" spc="-67">
                <a:solidFill>
                  <a:srgbClr val="464646"/>
                </a:solidFill>
                <a:latin typeface="Roboto Condensed Light" panose="02000000000000000000" pitchFamily="2" charset="0"/>
                <a:cs typeface="Arial Narrow"/>
              </a:rPr>
              <a:t> </a:t>
            </a:r>
            <a:r>
              <a:rPr lang="en-CA" sz="1200" spc="-30">
                <a:solidFill>
                  <a:srgbClr val="464646"/>
                </a:solidFill>
                <a:latin typeface="Roboto Condensed Light" panose="02000000000000000000" pitchFamily="2" charset="0"/>
                <a:cs typeface="Arial Narrow"/>
              </a:rPr>
              <a:t>Bruce</a:t>
            </a:r>
            <a:r>
              <a:rPr lang="en-CA" sz="1200" spc="-67">
                <a:solidFill>
                  <a:srgbClr val="464646"/>
                </a:solidFill>
                <a:latin typeface="Roboto Condensed Light" panose="02000000000000000000" pitchFamily="2" charset="0"/>
                <a:cs typeface="Arial Narrow"/>
              </a:rPr>
              <a:t> </a:t>
            </a:r>
            <a:r>
              <a:rPr lang="en-CA" sz="1200" spc="-30" err="1">
                <a:solidFill>
                  <a:srgbClr val="464646"/>
                </a:solidFill>
                <a:latin typeface="Roboto Condensed Light" panose="02000000000000000000" pitchFamily="2" charset="0"/>
                <a:cs typeface="Arial Narrow"/>
              </a:rPr>
              <a:t>Croxon</a:t>
            </a:r>
            <a:r>
              <a:rPr lang="en-CA" sz="1200" spc="-64">
                <a:solidFill>
                  <a:srgbClr val="464646"/>
                </a:solidFill>
                <a:latin typeface="Roboto Condensed Light" panose="02000000000000000000" pitchFamily="2" charset="0"/>
                <a:cs typeface="Arial Narrow"/>
              </a:rPr>
              <a:t> </a:t>
            </a:r>
            <a:r>
              <a:rPr lang="en-CA" sz="1200" spc="-27">
                <a:solidFill>
                  <a:srgbClr val="464646"/>
                </a:solidFill>
                <a:latin typeface="Roboto Condensed Light" panose="02000000000000000000" pitchFamily="2" charset="0"/>
                <a:cs typeface="Arial Narrow"/>
              </a:rPr>
              <a:t>from</a:t>
            </a:r>
            <a:r>
              <a:rPr lang="en-CA" sz="1200" spc="-67">
                <a:solidFill>
                  <a:srgbClr val="464646"/>
                </a:solidFill>
                <a:latin typeface="Roboto Condensed Light" panose="02000000000000000000" pitchFamily="2" charset="0"/>
                <a:cs typeface="Arial Narrow"/>
              </a:rPr>
              <a:t> </a:t>
            </a:r>
            <a:r>
              <a:rPr lang="en-CA" sz="1200" spc="-33">
                <a:solidFill>
                  <a:srgbClr val="464646"/>
                </a:solidFill>
                <a:latin typeface="Roboto Condensed Light" panose="02000000000000000000" pitchFamily="2" charset="0"/>
                <a:cs typeface="Arial Narrow"/>
              </a:rPr>
              <a:t>CBC’s  ‘Dragon’s </a:t>
            </a:r>
            <a:r>
              <a:rPr lang="en-CA" sz="1200" spc="-30">
                <a:solidFill>
                  <a:srgbClr val="464646"/>
                </a:solidFill>
                <a:latin typeface="Roboto Condensed Light" panose="02000000000000000000" pitchFamily="2" charset="0"/>
                <a:cs typeface="Arial Narrow"/>
              </a:rPr>
              <a:t>Den’” </a:t>
            </a:r>
            <a:r>
              <a:rPr lang="en-CA" sz="1200" spc="-49">
                <a:solidFill>
                  <a:srgbClr val="464646"/>
                </a:solidFill>
                <a:latin typeface="Roboto Condensed Light" panose="02000000000000000000" pitchFamily="2" charset="0"/>
                <a:cs typeface="Arial Narrow"/>
              </a:rPr>
              <a:t>HRPA Toronto </a:t>
            </a:r>
            <a:r>
              <a:rPr lang="en-CA" sz="1200" spc="-39">
                <a:solidFill>
                  <a:srgbClr val="464646"/>
                </a:solidFill>
                <a:latin typeface="Roboto Condensed Light" panose="02000000000000000000" pitchFamily="2" charset="0"/>
                <a:cs typeface="Arial Narrow"/>
              </a:rPr>
              <a:t>Chapter. </a:t>
            </a:r>
            <a:r>
              <a:rPr lang="en-CA" sz="1200" spc="-33">
                <a:solidFill>
                  <a:srgbClr val="464646"/>
                </a:solidFill>
                <a:latin typeface="Roboto Condensed Light" panose="02000000000000000000" pitchFamily="2" charset="0"/>
                <a:cs typeface="Arial Narrow"/>
              </a:rPr>
              <a:t>Sheraton </a:t>
            </a:r>
            <a:r>
              <a:rPr lang="en-CA" sz="1200" spc="-30">
                <a:solidFill>
                  <a:srgbClr val="464646"/>
                </a:solidFill>
                <a:latin typeface="Roboto Condensed Light" panose="02000000000000000000" pitchFamily="2" charset="0"/>
                <a:cs typeface="Arial Narrow"/>
              </a:rPr>
              <a:t>Hotel, </a:t>
            </a:r>
            <a:r>
              <a:rPr lang="en-CA" sz="1200" spc="-45">
                <a:solidFill>
                  <a:srgbClr val="464646"/>
                </a:solidFill>
                <a:latin typeface="Roboto Condensed Light" panose="02000000000000000000" pitchFamily="2" charset="0"/>
                <a:cs typeface="Arial Narrow"/>
              </a:rPr>
              <a:t>Toronto, </a:t>
            </a:r>
            <a:r>
              <a:rPr lang="en-CA" sz="1200" spc="-24">
                <a:solidFill>
                  <a:srgbClr val="464646"/>
                </a:solidFill>
                <a:latin typeface="Roboto Condensed Light" panose="02000000000000000000" pitchFamily="2" charset="0"/>
                <a:cs typeface="Arial Narrow"/>
              </a:rPr>
              <a:t>ON. </a:t>
            </a:r>
            <a:r>
              <a:rPr lang="en-CA" sz="1200" spc="-21">
                <a:solidFill>
                  <a:srgbClr val="464646"/>
                </a:solidFill>
                <a:latin typeface="Roboto Condensed Light" panose="02000000000000000000" pitchFamily="2" charset="0"/>
                <a:cs typeface="Arial Narrow"/>
              </a:rPr>
              <a:t>12 </a:t>
            </a:r>
            <a:r>
              <a:rPr lang="en-CA" sz="1200" spc="-49">
                <a:solidFill>
                  <a:srgbClr val="464646"/>
                </a:solidFill>
                <a:latin typeface="Roboto Condensed Light" panose="02000000000000000000" pitchFamily="2" charset="0"/>
                <a:cs typeface="Arial Narrow"/>
              </a:rPr>
              <a:t>Nov. </a:t>
            </a:r>
            <a:r>
              <a:rPr lang="en-CA" sz="1200" spc="-30">
                <a:solidFill>
                  <a:srgbClr val="464646"/>
                </a:solidFill>
                <a:latin typeface="Roboto Condensed Light" panose="02000000000000000000" pitchFamily="2" charset="0"/>
                <a:cs typeface="Arial Narrow"/>
              </a:rPr>
              <a:t>2013. </a:t>
            </a:r>
            <a:r>
              <a:rPr lang="en-CA" sz="1200" spc="-36">
                <a:solidFill>
                  <a:srgbClr val="464646"/>
                </a:solidFill>
                <a:latin typeface="Roboto Condensed Light" panose="02000000000000000000" pitchFamily="2" charset="0"/>
                <a:cs typeface="Arial Narrow"/>
              </a:rPr>
              <a:t>Panel  discussion.</a:t>
            </a:r>
            <a:endParaRPr lang="en-CA" sz="1200">
              <a:latin typeface="Roboto Condensed Light" panose="02000000000000000000" pitchFamily="2" charset="0"/>
              <a:cs typeface="Arial Narrow"/>
            </a:endParaRPr>
          </a:p>
          <a:p>
            <a:pPr>
              <a:spcBef>
                <a:spcPts val="9"/>
              </a:spcBef>
            </a:pPr>
            <a:endParaRPr lang="en-CA" sz="1200">
              <a:latin typeface="Roboto Condensed Light" panose="02000000000000000000" pitchFamily="2" charset="0"/>
              <a:cs typeface="Times New Roman"/>
            </a:endParaRPr>
          </a:p>
          <a:p>
            <a:pPr marL="7701" marR="109358">
              <a:spcBef>
                <a:spcPts val="3"/>
              </a:spcBef>
            </a:pPr>
            <a:r>
              <a:rPr lang="en-CA" sz="1200" spc="-33" err="1">
                <a:solidFill>
                  <a:srgbClr val="464646"/>
                </a:solidFill>
                <a:latin typeface="Roboto Condensed Light" panose="02000000000000000000" pitchFamily="2" charset="0"/>
                <a:cs typeface="Arial Narrow"/>
              </a:rPr>
              <a:t>Culbert</a:t>
            </a:r>
            <a:r>
              <a:rPr lang="en-CA" sz="1200" spc="-33">
                <a:solidFill>
                  <a:srgbClr val="464646"/>
                </a:solidFill>
                <a:latin typeface="Roboto Condensed Light" panose="02000000000000000000" pitchFamily="2" charset="0"/>
                <a:cs typeface="Arial Narrow"/>
              </a:rPr>
              <a:t>, </a:t>
            </a:r>
            <a:r>
              <a:rPr lang="en-CA" sz="1200" spc="-30">
                <a:solidFill>
                  <a:srgbClr val="464646"/>
                </a:solidFill>
                <a:latin typeface="Roboto Condensed Light" panose="02000000000000000000" pitchFamily="2" charset="0"/>
                <a:cs typeface="Arial Narrow"/>
              </a:rPr>
              <a:t>Samuel. </a:t>
            </a:r>
            <a:r>
              <a:rPr lang="en-CA" sz="1200" spc="-24">
                <a:solidFill>
                  <a:srgbClr val="464646"/>
                </a:solidFill>
                <a:latin typeface="Roboto Condensed Light" panose="02000000000000000000" pitchFamily="2" charset="0"/>
                <a:cs typeface="Arial Narrow"/>
              </a:rPr>
              <a:t>“10 </a:t>
            </a:r>
            <a:r>
              <a:rPr lang="en-CA" sz="1200" spc="-33">
                <a:solidFill>
                  <a:srgbClr val="464646"/>
                </a:solidFill>
                <a:latin typeface="Roboto Condensed Light" panose="02000000000000000000" pitchFamily="2" charset="0"/>
                <a:cs typeface="Arial Narrow"/>
              </a:rPr>
              <a:t>Reasons </a:t>
            </a:r>
            <a:r>
              <a:rPr lang="en-CA" sz="1200" spc="-18">
                <a:solidFill>
                  <a:srgbClr val="464646"/>
                </a:solidFill>
                <a:latin typeface="Roboto Condensed Light" panose="02000000000000000000" pitchFamily="2" charset="0"/>
                <a:cs typeface="Arial Narrow"/>
              </a:rPr>
              <a:t>to </a:t>
            </a:r>
            <a:r>
              <a:rPr lang="en-CA" sz="1200" spc="-24">
                <a:solidFill>
                  <a:srgbClr val="464646"/>
                </a:solidFill>
                <a:latin typeface="Roboto Condensed Light" panose="02000000000000000000" pitchFamily="2" charset="0"/>
                <a:cs typeface="Arial Narrow"/>
              </a:rPr>
              <a:t>Get Rid </a:t>
            </a:r>
            <a:r>
              <a:rPr lang="en-CA" sz="1200" spc="-18">
                <a:solidFill>
                  <a:srgbClr val="464646"/>
                </a:solidFill>
                <a:latin typeface="Roboto Condensed Light" panose="02000000000000000000" pitchFamily="2" charset="0"/>
                <a:cs typeface="Arial Narrow"/>
              </a:rPr>
              <a:t>of </a:t>
            </a:r>
            <a:r>
              <a:rPr lang="en-CA" sz="1200" spc="-33">
                <a:solidFill>
                  <a:srgbClr val="464646"/>
                </a:solidFill>
                <a:latin typeface="Roboto Condensed Light" panose="02000000000000000000" pitchFamily="2" charset="0"/>
                <a:cs typeface="Arial Narrow"/>
              </a:rPr>
              <a:t>Performance Reviews.” </a:t>
            </a:r>
            <a:r>
              <a:rPr lang="en-CA" sz="1200" spc="-30">
                <a:solidFill>
                  <a:srgbClr val="464646"/>
                </a:solidFill>
                <a:latin typeface="Roboto Condensed Light" panose="02000000000000000000" pitchFamily="2" charset="0"/>
                <a:cs typeface="Arial Narrow"/>
              </a:rPr>
              <a:t>Huffington </a:t>
            </a:r>
            <a:r>
              <a:rPr lang="en-CA" sz="1200" spc="-27">
                <a:solidFill>
                  <a:srgbClr val="464646"/>
                </a:solidFill>
                <a:latin typeface="Roboto Condensed Light" panose="02000000000000000000" pitchFamily="2" charset="0"/>
                <a:cs typeface="Arial Narrow"/>
              </a:rPr>
              <a:t>Post </a:t>
            </a:r>
            <a:r>
              <a:rPr lang="en-CA" sz="1200" spc="-36">
                <a:solidFill>
                  <a:srgbClr val="464646"/>
                </a:solidFill>
                <a:latin typeface="Roboto Condensed Light" panose="02000000000000000000" pitchFamily="2" charset="0"/>
                <a:cs typeface="Arial Narrow"/>
              </a:rPr>
              <a:t>Business.  </a:t>
            </a:r>
            <a:r>
              <a:rPr lang="en-CA" sz="1200" spc="-21">
                <a:solidFill>
                  <a:srgbClr val="464646"/>
                </a:solidFill>
                <a:latin typeface="Roboto Condensed Light" panose="02000000000000000000" pitchFamily="2" charset="0"/>
                <a:cs typeface="Arial Narrow"/>
              </a:rPr>
              <a:t>18</a:t>
            </a:r>
            <a:r>
              <a:rPr lang="en-CA" sz="1200" spc="-61">
                <a:solidFill>
                  <a:srgbClr val="464646"/>
                </a:solidFill>
                <a:latin typeface="Roboto Condensed Light" panose="02000000000000000000" pitchFamily="2" charset="0"/>
                <a:cs typeface="Arial Narrow"/>
              </a:rPr>
              <a:t> </a:t>
            </a:r>
            <a:r>
              <a:rPr lang="en-CA" sz="1200" spc="-27">
                <a:solidFill>
                  <a:srgbClr val="464646"/>
                </a:solidFill>
                <a:latin typeface="Roboto Condensed Light" panose="02000000000000000000" pitchFamily="2" charset="0"/>
                <a:cs typeface="Arial Narrow"/>
              </a:rPr>
              <a:t>Dec.</a:t>
            </a:r>
            <a:r>
              <a:rPr lang="en-CA" sz="1200" spc="-61">
                <a:solidFill>
                  <a:srgbClr val="464646"/>
                </a:solidFill>
                <a:latin typeface="Roboto Condensed Light" panose="02000000000000000000" pitchFamily="2" charset="0"/>
                <a:cs typeface="Arial Narrow"/>
              </a:rPr>
              <a:t> </a:t>
            </a:r>
            <a:r>
              <a:rPr lang="en-CA" sz="1200" spc="-30">
                <a:solidFill>
                  <a:srgbClr val="464646"/>
                </a:solidFill>
                <a:latin typeface="Roboto Condensed Light" panose="02000000000000000000" pitchFamily="2" charset="0"/>
                <a:cs typeface="Arial Narrow"/>
              </a:rPr>
              <a:t>2012.</a:t>
            </a:r>
            <a:r>
              <a:rPr lang="en-CA" sz="1200" spc="-61">
                <a:solidFill>
                  <a:srgbClr val="464646"/>
                </a:solidFill>
                <a:latin typeface="Roboto Condensed Light" panose="02000000000000000000" pitchFamily="2" charset="0"/>
                <a:cs typeface="Arial Narrow"/>
              </a:rPr>
              <a:t> </a:t>
            </a:r>
            <a:r>
              <a:rPr lang="en-CA" sz="1200" spc="-33">
                <a:solidFill>
                  <a:srgbClr val="464646"/>
                </a:solidFill>
                <a:latin typeface="Roboto Condensed Light" panose="02000000000000000000" pitchFamily="2" charset="0"/>
                <a:cs typeface="Arial Narrow"/>
              </a:rPr>
              <a:t>Web.</a:t>
            </a:r>
            <a:r>
              <a:rPr lang="en-CA" sz="1200" spc="-61">
                <a:solidFill>
                  <a:srgbClr val="464646"/>
                </a:solidFill>
                <a:latin typeface="Roboto Condensed Light" panose="02000000000000000000" pitchFamily="2" charset="0"/>
                <a:cs typeface="Arial Narrow"/>
              </a:rPr>
              <a:t> </a:t>
            </a:r>
            <a:r>
              <a:rPr lang="en-CA" sz="1200" spc="-21">
                <a:solidFill>
                  <a:srgbClr val="464646"/>
                </a:solidFill>
                <a:latin typeface="Roboto Condensed Light" panose="02000000000000000000" pitchFamily="2" charset="0"/>
                <a:cs typeface="Arial Narrow"/>
              </a:rPr>
              <a:t>28</a:t>
            </a:r>
            <a:r>
              <a:rPr lang="en-CA" sz="1200" spc="-61">
                <a:solidFill>
                  <a:srgbClr val="464646"/>
                </a:solidFill>
                <a:latin typeface="Roboto Condensed Light" panose="02000000000000000000" pitchFamily="2" charset="0"/>
                <a:cs typeface="Arial Narrow"/>
              </a:rPr>
              <a:t> </a:t>
            </a:r>
            <a:r>
              <a:rPr lang="en-CA" sz="1200" spc="-27">
                <a:solidFill>
                  <a:srgbClr val="464646"/>
                </a:solidFill>
                <a:latin typeface="Roboto Condensed Light" panose="02000000000000000000" pitchFamily="2" charset="0"/>
                <a:cs typeface="Arial Narrow"/>
              </a:rPr>
              <a:t>Oct.</a:t>
            </a:r>
            <a:r>
              <a:rPr lang="en-CA" sz="1200" spc="-61">
                <a:solidFill>
                  <a:srgbClr val="464646"/>
                </a:solidFill>
                <a:latin typeface="Roboto Condensed Light" panose="02000000000000000000" pitchFamily="2" charset="0"/>
                <a:cs typeface="Arial Narrow"/>
              </a:rPr>
              <a:t> </a:t>
            </a:r>
            <a:r>
              <a:rPr lang="en-CA" sz="1200" spc="-30">
                <a:solidFill>
                  <a:srgbClr val="464646"/>
                </a:solidFill>
                <a:latin typeface="Roboto Condensed Light" panose="02000000000000000000" pitchFamily="2" charset="0"/>
                <a:cs typeface="Arial Narrow"/>
              </a:rPr>
              <a:t>2013.</a:t>
            </a:r>
            <a:r>
              <a:rPr lang="en-CA" sz="1200" spc="-58">
                <a:solidFill>
                  <a:srgbClr val="464646"/>
                </a:solidFill>
                <a:latin typeface="Roboto Condensed Light" panose="02000000000000000000" pitchFamily="2" charset="0"/>
                <a:cs typeface="Arial Narrow"/>
              </a:rPr>
              <a:t> </a:t>
            </a:r>
            <a:r>
              <a:rPr lang="en-CA" sz="1200" spc="-36">
                <a:solidFill>
                  <a:srgbClr val="0076B7"/>
                </a:solidFill>
                <a:latin typeface="Roboto Condensed Light" panose="02000000000000000000" pitchFamily="2" charset="0"/>
                <a:cs typeface="Arial Narrow"/>
                <a:hlinkClick r:id="rId4"/>
              </a:rPr>
              <a:t>&lt;http://www.huffingtonpost.com/samuel-culbert/performance- </a:t>
            </a:r>
            <a:r>
              <a:rPr lang="en-CA" sz="1200" spc="-36">
                <a:solidFill>
                  <a:srgbClr val="0076B7"/>
                </a:solidFill>
                <a:latin typeface="Roboto Condensed Light" panose="02000000000000000000" pitchFamily="2" charset="0"/>
                <a:cs typeface="Arial Narrow"/>
              </a:rPr>
              <a:t> reviews_b_2325104.html&gt;</a:t>
            </a:r>
            <a:r>
              <a:rPr lang="en-CA" sz="1200" spc="-36">
                <a:solidFill>
                  <a:srgbClr val="464646"/>
                </a:solidFill>
                <a:latin typeface="Roboto Condensed Light" panose="02000000000000000000" pitchFamily="2" charset="0"/>
                <a:cs typeface="Arial Narrow"/>
              </a:rPr>
              <a:t>.</a:t>
            </a:r>
            <a:endParaRPr lang="en-CA" sz="1200">
              <a:latin typeface="Roboto Condensed Light" panose="02000000000000000000" pitchFamily="2" charset="0"/>
              <a:cs typeface="Arial Narrow"/>
            </a:endParaRPr>
          </a:p>
          <a:p>
            <a:pPr>
              <a:spcBef>
                <a:spcPts val="9"/>
              </a:spcBef>
            </a:pPr>
            <a:endParaRPr lang="en-CA" sz="1200">
              <a:latin typeface="Roboto Condensed Light" panose="02000000000000000000" pitchFamily="2" charset="0"/>
              <a:cs typeface="Times New Roman"/>
            </a:endParaRPr>
          </a:p>
          <a:p>
            <a:pPr marL="7701" marR="3081"/>
            <a:r>
              <a:rPr lang="en-CA" sz="1200" spc="-33">
                <a:solidFill>
                  <a:srgbClr val="464646"/>
                </a:solidFill>
                <a:latin typeface="Roboto Condensed Light" panose="02000000000000000000" pitchFamily="2" charset="0"/>
                <a:cs typeface="Arial Narrow"/>
              </a:rPr>
              <a:t>Denning, </a:t>
            </a:r>
            <a:r>
              <a:rPr lang="en-CA" sz="1200" spc="-30">
                <a:solidFill>
                  <a:srgbClr val="464646"/>
                </a:solidFill>
                <a:latin typeface="Roboto Condensed Light" panose="02000000000000000000" pitchFamily="2" charset="0"/>
                <a:cs typeface="Arial Narrow"/>
              </a:rPr>
              <a:t>Steve. </a:t>
            </a:r>
            <a:r>
              <a:rPr lang="en-CA" sz="1200" spc="-27">
                <a:solidFill>
                  <a:srgbClr val="464646"/>
                </a:solidFill>
                <a:latin typeface="Roboto Condensed Light" panose="02000000000000000000" pitchFamily="2" charset="0"/>
                <a:cs typeface="Arial Narrow"/>
              </a:rPr>
              <a:t>“The Case </a:t>
            </a:r>
            <a:r>
              <a:rPr lang="en-CA" sz="1200" spc="-30">
                <a:solidFill>
                  <a:srgbClr val="464646"/>
                </a:solidFill>
                <a:latin typeface="Roboto Condensed Light" panose="02000000000000000000" pitchFamily="2" charset="0"/>
                <a:cs typeface="Arial Narrow"/>
              </a:rPr>
              <a:t>Against Agile: </a:t>
            </a:r>
            <a:r>
              <a:rPr lang="en-CA" sz="1200" spc="-64">
                <a:solidFill>
                  <a:srgbClr val="464646"/>
                </a:solidFill>
                <a:latin typeface="Roboto Condensed Light" panose="02000000000000000000" pitchFamily="2" charset="0"/>
                <a:cs typeface="Arial Narrow"/>
              </a:rPr>
              <a:t>Ten </a:t>
            </a:r>
            <a:r>
              <a:rPr lang="en-CA" sz="1200" spc="-33">
                <a:solidFill>
                  <a:srgbClr val="464646"/>
                </a:solidFill>
                <a:latin typeface="Roboto Condensed Light" panose="02000000000000000000" pitchFamily="2" charset="0"/>
                <a:cs typeface="Arial Narrow"/>
              </a:rPr>
              <a:t>Perennial Management Objections.” </a:t>
            </a:r>
            <a:r>
              <a:rPr lang="en-CA" sz="1200" spc="-36">
                <a:solidFill>
                  <a:srgbClr val="464646"/>
                </a:solidFill>
                <a:latin typeface="Roboto Condensed Light" panose="02000000000000000000" pitchFamily="2" charset="0"/>
                <a:cs typeface="Arial Narrow"/>
              </a:rPr>
              <a:t>Forbes  </a:t>
            </a:r>
            <a:r>
              <a:rPr lang="en-CA" sz="1200" spc="-33">
                <a:solidFill>
                  <a:srgbClr val="464646"/>
                </a:solidFill>
                <a:latin typeface="Roboto Condensed Light" panose="02000000000000000000" pitchFamily="2" charset="0"/>
                <a:cs typeface="Arial Narrow"/>
              </a:rPr>
              <a:t>Magazine.</a:t>
            </a:r>
            <a:r>
              <a:rPr lang="en-CA" sz="1200" spc="-64">
                <a:solidFill>
                  <a:srgbClr val="464646"/>
                </a:solidFill>
                <a:latin typeface="Roboto Condensed Light" panose="02000000000000000000" pitchFamily="2" charset="0"/>
                <a:cs typeface="Arial Narrow"/>
              </a:rPr>
              <a:t> </a:t>
            </a:r>
            <a:r>
              <a:rPr lang="en-CA" sz="1200" spc="-21">
                <a:solidFill>
                  <a:srgbClr val="464646"/>
                </a:solidFill>
                <a:latin typeface="Roboto Condensed Light" panose="02000000000000000000" pitchFamily="2" charset="0"/>
                <a:cs typeface="Arial Narrow"/>
              </a:rPr>
              <a:t>17</a:t>
            </a:r>
            <a:r>
              <a:rPr lang="en-CA" sz="1200" spc="-124">
                <a:solidFill>
                  <a:srgbClr val="464646"/>
                </a:solidFill>
                <a:latin typeface="Roboto Condensed Light" panose="02000000000000000000" pitchFamily="2" charset="0"/>
                <a:cs typeface="Arial Narrow"/>
              </a:rPr>
              <a:t> </a:t>
            </a:r>
            <a:r>
              <a:rPr lang="en-CA" sz="1200" spc="-42">
                <a:solidFill>
                  <a:srgbClr val="464646"/>
                </a:solidFill>
                <a:latin typeface="Roboto Condensed Light" panose="02000000000000000000" pitchFamily="2" charset="0"/>
                <a:cs typeface="Arial Narrow"/>
              </a:rPr>
              <a:t>Apr.</a:t>
            </a:r>
            <a:r>
              <a:rPr lang="en-CA" sz="1200" spc="-64">
                <a:solidFill>
                  <a:srgbClr val="464646"/>
                </a:solidFill>
                <a:latin typeface="Roboto Condensed Light" panose="02000000000000000000" pitchFamily="2" charset="0"/>
                <a:cs typeface="Arial Narrow"/>
              </a:rPr>
              <a:t> </a:t>
            </a:r>
            <a:r>
              <a:rPr lang="en-CA" sz="1200" spc="-30">
                <a:solidFill>
                  <a:srgbClr val="464646"/>
                </a:solidFill>
                <a:latin typeface="Roboto Condensed Light" panose="02000000000000000000" pitchFamily="2" charset="0"/>
                <a:cs typeface="Arial Narrow"/>
              </a:rPr>
              <a:t>2012.</a:t>
            </a:r>
            <a:r>
              <a:rPr lang="en-CA" sz="1200" spc="-61">
                <a:solidFill>
                  <a:srgbClr val="464646"/>
                </a:solidFill>
                <a:latin typeface="Roboto Condensed Light" panose="02000000000000000000" pitchFamily="2" charset="0"/>
                <a:cs typeface="Arial Narrow"/>
              </a:rPr>
              <a:t> </a:t>
            </a:r>
            <a:r>
              <a:rPr lang="en-CA" sz="1200" spc="-33">
                <a:solidFill>
                  <a:srgbClr val="464646"/>
                </a:solidFill>
                <a:latin typeface="Roboto Condensed Light" panose="02000000000000000000" pitchFamily="2" charset="0"/>
                <a:cs typeface="Arial Narrow"/>
              </a:rPr>
              <a:t>Web.</a:t>
            </a:r>
            <a:r>
              <a:rPr lang="en-CA" sz="1200" spc="-64">
                <a:solidFill>
                  <a:srgbClr val="464646"/>
                </a:solidFill>
                <a:latin typeface="Roboto Condensed Light" panose="02000000000000000000" pitchFamily="2" charset="0"/>
                <a:cs typeface="Arial Narrow"/>
              </a:rPr>
              <a:t> </a:t>
            </a:r>
            <a:r>
              <a:rPr lang="en-CA" sz="1200" spc="-49">
                <a:solidFill>
                  <a:srgbClr val="464646"/>
                </a:solidFill>
                <a:latin typeface="Roboto Condensed Light" panose="02000000000000000000" pitchFamily="2" charset="0"/>
                <a:cs typeface="Arial Narrow"/>
              </a:rPr>
              <a:t>Nov.</a:t>
            </a:r>
            <a:r>
              <a:rPr lang="en-CA" sz="1200" spc="-64">
                <a:solidFill>
                  <a:srgbClr val="464646"/>
                </a:solidFill>
                <a:latin typeface="Roboto Condensed Light" panose="02000000000000000000" pitchFamily="2" charset="0"/>
                <a:cs typeface="Arial Narrow"/>
              </a:rPr>
              <a:t> </a:t>
            </a:r>
            <a:r>
              <a:rPr lang="en-CA" sz="1200" spc="-30">
                <a:solidFill>
                  <a:srgbClr val="464646"/>
                </a:solidFill>
                <a:latin typeface="Roboto Condensed Light" panose="02000000000000000000" pitchFamily="2" charset="0"/>
                <a:cs typeface="Arial Narrow"/>
              </a:rPr>
              <a:t>2013.</a:t>
            </a:r>
            <a:r>
              <a:rPr lang="en-CA" sz="1200" spc="-58">
                <a:solidFill>
                  <a:srgbClr val="464646"/>
                </a:solidFill>
                <a:latin typeface="Roboto Condensed Light" panose="02000000000000000000" pitchFamily="2" charset="0"/>
                <a:cs typeface="Arial Narrow"/>
              </a:rPr>
              <a:t> </a:t>
            </a:r>
            <a:r>
              <a:rPr lang="en-CA" sz="1200" spc="-36">
                <a:solidFill>
                  <a:srgbClr val="0076B7"/>
                </a:solidFill>
                <a:latin typeface="Roboto Condensed Light" panose="02000000000000000000" pitchFamily="2" charset="0"/>
                <a:cs typeface="Arial Narrow"/>
                <a:hlinkClick r:id="rId5"/>
              </a:rPr>
              <a:t>&lt;http://www.forbes.com/sites/stevedenning/2012/04/17/ </a:t>
            </a:r>
            <a:r>
              <a:rPr lang="en-CA" sz="1200" spc="-36">
                <a:solidFill>
                  <a:srgbClr val="0076B7"/>
                </a:solidFill>
                <a:latin typeface="Roboto Condensed Light" panose="02000000000000000000" pitchFamily="2" charset="0"/>
                <a:cs typeface="Arial Narrow"/>
              </a:rPr>
              <a:t> the-case-against-agile-ten-perennial-management-objections/&gt;</a:t>
            </a:r>
            <a:r>
              <a:rPr lang="en-CA" sz="1200" spc="-36">
                <a:solidFill>
                  <a:srgbClr val="464646"/>
                </a:solidFill>
                <a:latin typeface="Roboto Condensed Light" panose="02000000000000000000" pitchFamily="2" charset="0"/>
                <a:cs typeface="Arial Narrow"/>
              </a:rPr>
              <a:t>.</a:t>
            </a:r>
            <a:endParaRPr lang="en-CA" sz="1200">
              <a:latin typeface="Roboto Condensed Light" panose="02000000000000000000" pitchFamily="2" charset="0"/>
              <a:cs typeface="Arial Narrow"/>
            </a:endParaRPr>
          </a:p>
          <a:p>
            <a:pPr>
              <a:spcBef>
                <a:spcPts val="12"/>
              </a:spcBef>
            </a:pPr>
            <a:endParaRPr lang="en-CA" sz="1200">
              <a:latin typeface="Roboto Condensed Light" panose="02000000000000000000" pitchFamily="2" charset="0"/>
              <a:cs typeface="Times New Roman"/>
            </a:endParaRPr>
          </a:p>
          <a:p>
            <a:pPr marL="7701" marR="161342"/>
            <a:r>
              <a:rPr lang="en-CA" sz="1200" spc="-30" err="1">
                <a:solidFill>
                  <a:srgbClr val="464646"/>
                </a:solidFill>
                <a:latin typeface="Roboto Condensed Light" panose="02000000000000000000" pitchFamily="2" charset="0"/>
                <a:cs typeface="Arial Narrow"/>
              </a:rPr>
              <a:t>Estis</a:t>
            </a:r>
            <a:r>
              <a:rPr lang="en-CA" sz="1200" spc="-30">
                <a:solidFill>
                  <a:srgbClr val="464646"/>
                </a:solidFill>
                <a:latin typeface="Roboto Condensed Light" panose="02000000000000000000" pitchFamily="2" charset="0"/>
                <a:cs typeface="Arial Narrow"/>
              </a:rPr>
              <a:t>,</a:t>
            </a:r>
            <a:r>
              <a:rPr lang="en-CA" sz="1200" spc="-64">
                <a:solidFill>
                  <a:srgbClr val="464646"/>
                </a:solidFill>
                <a:latin typeface="Roboto Condensed Light" panose="02000000000000000000" pitchFamily="2" charset="0"/>
                <a:cs typeface="Arial Narrow"/>
              </a:rPr>
              <a:t> </a:t>
            </a:r>
            <a:r>
              <a:rPr lang="en-CA" sz="1200" spc="-30">
                <a:solidFill>
                  <a:srgbClr val="464646"/>
                </a:solidFill>
                <a:latin typeface="Roboto Condensed Light" panose="02000000000000000000" pitchFamily="2" charset="0"/>
                <a:cs typeface="Arial Narrow"/>
              </a:rPr>
              <a:t>Ryan.</a:t>
            </a:r>
            <a:r>
              <a:rPr lang="en-CA" sz="1200" spc="-61">
                <a:solidFill>
                  <a:srgbClr val="464646"/>
                </a:solidFill>
                <a:latin typeface="Roboto Condensed Light" panose="02000000000000000000" pitchFamily="2" charset="0"/>
                <a:cs typeface="Arial Narrow"/>
              </a:rPr>
              <a:t> </a:t>
            </a:r>
            <a:r>
              <a:rPr lang="en-CA" sz="1200" spc="-33">
                <a:solidFill>
                  <a:srgbClr val="464646"/>
                </a:solidFill>
                <a:latin typeface="Roboto Condensed Light" panose="02000000000000000000" pitchFamily="2" charset="0"/>
                <a:cs typeface="Arial Narrow"/>
              </a:rPr>
              <a:t>“Blowing</a:t>
            </a:r>
            <a:r>
              <a:rPr lang="en-CA" sz="1200" spc="-61">
                <a:solidFill>
                  <a:srgbClr val="464646"/>
                </a:solidFill>
                <a:latin typeface="Roboto Condensed Light" panose="02000000000000000000" pitchFamily="2" charset="0"/>
                <a:cs typeface="Arial Narrow"/>
              </a:rPr>
              <a:t> </a:t>
            </a:r>
            <a:r>
              <a:rPr lang="en-CA" sz="1200" spc="-21">
                <a:solidFill>
                  <a:srgbClr val="464646"/>
                </a:solidFill>
                <a:latin typeface="Roboto Condensed Light" panose="02000000000000000000" pitchFamily="2" charset="0"/>
                <a:cs typeface="Arial Narrow"/>
              </a:rPr>
              <a:t>up</a:t>
            </a:r>
            <a:r>
              <a:rPr lang="en-CA" sz="1200" spc="-61">
                <a:solidFill>
                  <a:srgbClr val="464646"/>
                </a:solidFill>
                <a:latin typeface="Roboto Condensed Light" panose="02000000000000000000" pitchFamily="2" charset="0"/>
                <a:cs typeface="Arial Narrow"/>
              </a:rPr>
              <a:t> </a:t>
            </a:r>
            <a:r>
              <a:rPr lang="en-CA" sz="1200" spc="-24">
                <a:solidFill>
                  <a:srgbClr val="464646"/>
                </a:solidFill>
                <a:latin typeface="Roboto Condensed Light" panose="02000000000000000000" pitchFamily="2" charset="0"/>
                <a:cs typeface="Arial Narrow"/>
              </a:rPr>
              <a:t>the</a:t>
            </a:r>
            <a:r>
              <a:rPr lang="en-CA" sz="1200" spc="-64">
                <a:solidFill>
                  <a:srgbClr val="464646"/>
                </a:solidFill>
                <a:latin typeface="Roboto Condensed Light" panose="02000000000000000000" pitchFamily="2" charset="0"/>
                <a:cs typeface="Arial Narrow"/>
              </a:rPr>
              <a:t> </a:t>
            </a:r>
            <a:r>
              <a:rPr lang="en-CA" sz="1200" spc="-33">
                <a:solidFill>
                  <a:srgbClr val="464646"/>
                </a:solidFill>
                <a:latin typeface="Roboto Condensed Light" panose="02000000000000000000" pitchFamily="2" charset="0"/>
                <a:cs typeface="Arial Narrow"/>
              </a:rPr>
              <a:t>Performance</a:t>
            </a:r>
            <a:r>
              <a:rPr lang="en-CA" sz="1200" spc="-61">
                <a:solidFill>
                  <a:srgbClr val="464646"/>
                </a:solidFill>
                <a:latin typeface="Roboto Condensed Light" panose="02000000000000000000" pitchFamily="2" charset="0"/>
                <a:cs typeface="Arial Narrow"/>
              </a:rPr>
              <a:t> </a:t>
            </a:r>
            <a:r>
              <a:rPr lang="en-CA" sz="1200" spc="-30">
                <a:solidFill>
                  <a:srgbClr val="464646"/>
                </a:solidFill>
                <a:latin typeface="Roboto Condensed Light" panose="02000000000000000000" pitchFamily="2" charset="0"/>
                <a:cs typeface="Arial Narrow"/>
              </a:rPr>
              <a:t>Review:</a:t>
            </a:r>
            <a:r>
              <a:rPr lang="en-CA" sz="1200" spc="-61">
                <a:solidFill>
                  <a:srgbClr val="464646"/>
                </a:solidFill>
                <a:latin typeface="Roboto Condensed Light" panose="02000000000000000000" pitchFamily="2" charset="0"/>
                <a:cs typeface="Arial Narrow"/>
              </a:rPr>
              <a:t> </a:t>
            </a:r>
            <a:r>
              <a:rPr lang="en-CA" sz="1200" spc="-33">
                <a:solidFill>
                  <a:srgbClr val="464646"/>
                </a:solidFill>
                <a:latin typeface="Roboto Condensed Light" panose="02000000000000000000" pitchFamily="2" charset="0"/>
                <a:cs typeface="Arial Narrow"/>
              </a:rPr>
              <a:t>Interview</a:t>
            </a:r>
            <a:r>
              <a:rPr lang="en-CA" sz="1200" spc="-61">
                <a:solidFill>
                  <a:srgbClr val="464646"/>
                </a:solidFill>
                <a:latin typeface="Roboto Condensed Light" panose="02000000000000000000" pitchFamily="2" charset="0"/>
                <a:cs typeface="Arial Narrow"/>
              </a:rPr>
              <a:t> </a:t>
            </a:r>
            <a:r>
              <a:rPr lang="en-CA" sz="1200" spc="-27">
                <a:solidFill>
                  <a:srgbClr val="464646"/>
                </a:solidFill>
                <a:latin typeface="Roboto Condensed Light" panose="02000000000000000000" pitchFamily="2" charset="0"/>
                <a:cs typeface="Arial Narrow"/>
              </a:rPr>
              <a:t>with</a:t>
            </a:r>
            <a:r>
              <a:rPr lang="en-CA" sz="1200" spc="-121">
                <a:solidFill>
                  <a:srgbClr val="464646"/>
                </a:solidFill>
                <a:latin typeface="Roboto Condensed Light" panose="02000000000000000000" pitchFamily="2" charset="0"/>
                <a:cs typeface="Arial Narrow"/>
              </a:rPr>
              <a:t> </a:t>
            </a:r>
            <a:r>
              <a:rPr lang="en-CA" sz="1200" spc="-33">
                <a:solidFill>
                  <a:srgbClr val="464646"/>
                </a:solidFill>
                <a:latin typeface="Roboto Condensed Light" panose="02000000000000000000" pitchFamily="2" charset="0"/>
                <a:cs typeface="Arial Narrow"/>
              </a:rPr>
              <a:t>Adobe’s</a:t>
            </a:r>
            <a:r>
              <a:rPr lang="en-CA" sz="1200" spc="-61">
                <a:solidFill>
                  <a:srgbClr val="464646"/>
                </a:solidFill>
                <a:latin typeface="Roboto Condensed Light" panose="02000000000000000000" pitchFamily="2" charset="0"/>
                <a:cs typeface="Arial Narrow"/>
              </a:rPr>
              <a:t> </a:t>
            </a:r>
            <a:r>
              <a:rPr lang="en-CA" sz="1200" spc="-30">
                <a:solidFill>
                  <a:srgbClr val="464646"/>
                </a:solidFill>
                <a:latin typeface="Roboto Condensed Light" panose="02000000000000000000" pitchFamily="2" charset="0"/>
                <a:cs typeface="Arial Narrow"/>
              </a:rPr>
              <a:t>Donna</a:t>
            </a:r>
            <a:r>
              <a:rPr lang="en-CA" sz="1200" spc="-61">
                <a:solidFill>
                  <a:srgbClr val="464646"/>
                </a:solidFill>
                <a:latin typeface="Roboto Condensed Light" panose="02000000000000000000" pitchFamily="2" charset="0"/>
                <a:cs typeface="Arial Narrow"/>
              </a:rPr>
              <a:t> </a:t>
            </a:r>
            <a:r>
              <a:rPr lang="en-CA" sz="1200" spc="-33">
                <a:solidFill>
                  <a:srgbClr val="464646"/>
                </a:solidFill>
                <a:latin typeface="Roboto Condensed Light" panose="02000000000000000000" pitchFamily="2" charset="0"/>
                <a:cs typeface="Arial Narrow"/>
              </a:rPr>
              <a:t>Morris.”</a:t>
            </a:r>
            <a:r>
              <a:rPr lang="en-CA" sz="1200" spc="-64">
                <a:solidFill>
                  <a:srgbClr val="464646"/>
                </a:solidFill>
                <a:latin typeface="Roboto Condensed Light" panose="02000000000000000000" pitchFamily="2" charset="0"/>
                <a:cs typeface="Arial Narrow"/>
              </a:rPr>
              <a:t> </a:t>
            </a:r>
            <a:r>
              <a:rPr lang="en-CA" sz="1200" spc="-36">
                <a:solidFill>
                  <a:srgbClr val="464646"/>
                </a:solidFill>
                <a:latin typeface="Roboto Condensed Light" panose="02000000000000000000" pitchFamily="2" charset="0"/>
                <a:cs typeface="Arial Narrow"/>
              </a:rPr>
              <a:t>Ryan  </a:t>
            </a:r>
            <a:r>
              <a:rPr lang="en-CA" sz="1200" spc="-30" err="1">
                <a:solidFill>
                  <a:srgbClr val="464646"/>
                </a:solidFill>
                <a:latin typeface="Roboto Condensed Light" panose="02000000000000000000" pitchFamily="2" charset="0"/>
                <a:cs typeface="Arial Narrow"/>
              </a:rPr>
              <a:t>Estis</a:t>
            </a:r>
            <a:r>
              <a:rPr lang="en-CA" sz="1200" spc="-61">
                <a:solidFill>
                  <a:srgbClr val="464646"/>
                </a:solidFill>
                <a:latin typeface="Roboto Condensed Light" panose="02000000000000000000" pitchFamily="2" charset="0"/>
                <a:cs typeface="Arial Narrow"/>
              </a:rPr>
              <a:t> </a:t>
            </a:r>
            <a:r>
              <a:rPr lang="en-CA" sz="1200" spc="-3">
                <a:solidFill>
                  <a:srgbClr val="464646"/>
                </a:solidFill>
                <a:latin typeface="Roboto Condensed Light" panose="02000000000000000000" pitchFamily="2" charset="0"/>
                <a:cs typeface="Arial Narrow"/>
              </a:rPr>
              <a:t>&amp;</a:t>
            </a:r>
            <a:r>
              <a:rPr lang="en-CA" sz="1200" spc="-118">
                <a:solidFill>
                  <a:srgbClr val="464646"/>
                </a:solidFill>
                <a:latin typeface="Roboto Condensed Light" panose="02000000000000000000" pitchFamily="2" charset="0"/>
                <a:cs typeface="Arial Narrow"/>
              </a:rPr>
              <a:t> </a:t>
            </a:r>
            <a:r>
              <a:rPr lang="en-CA" sz="1200" spc="-33">
                <a:solidFill>
                  <a:srgbClr val="464646"/>
                </a:solidFill>
                <a:latin typeface="Roboto Condensed Light" panose="02000000000000000000" pitchFamily="2" charset="0"/>
                <a:cs typeface="Arial Narrow"/>
              </a:rPr>
              <a:t>Associates.</a:t>
            </a:r>
            <a:r>
              <a:rPr lang="en-CA" sz="1200" spc="-61">
                <a:solidFill>
                  <a:srgbClr val="464646"/>
                </a:solidFill>
                <a:latin typeface="Roboto Condensed Light" panose="02000000000000000000" pitchFamily="2" charset="0"/>
                <a:cs typeface="Arial Narrow"/>
              </a:rPr>
              <a:t> </a:t>
            </a:r>
            <a:r>
              <a:rPr lang="en-CA" sz="1200" spc="-21">
                <a:solidFill>
                  <a:srgbClr val="464646"/>
                </a:solidFill>
                <a:latin typeface="Roboto Condensed Light" panose="02000000000000000000" pitchFamily="2" charset="0"/>
                <a:cs typeface="Arial Narrow"/>
              </a:rPr>
              <a:t>17</a:t>
            </a:r>
            <a:r>
              <a:rPr lang="en-CA" sz="1200" spc="-61">
                <a:solidFill>
                  <a:srgbClr val="464646"/>
                </a:solidFill>
                <a:latin typeface="Roboto Condensed Light" panose="02000000000000000000" pitchFamily="2" charset="0"/>
                <a:cs typeface="Arial Narrow"/>
              </a:rPr>
              <a:t> </a:t>
            </a:r>
            <a:r>
              <a:rPr lang="en-CA" sz="1200" spc="-27">
                <a:solidFill>
                  <a:srgbClr val="464646"/>
                </a:solidFill>
                <a:latin typeface="Roboto Condensed Light" panose="02000000000000000000" pitchFamily="2" charset="0"/>
                <a:cs typeface="Arial Narrow"/>
              </a:rPr>
              <a:t>June</a:t>
            </a:r>
            <a:r>
              <a:rPr lang="en-CA" sz="1200" spc="-58">
                <a:solidFill>
                  <a:srgbClr val="464646"/>
                </a:solidFill>
                <a:latin typeface="Roboto Condensed Light" panose="02000000000000000000" pitchFamily="2" charset="0"/>
                <a:cs typeface="Arial Narrow"/>
              </a:rPr>
              <a:t> </a:t>
            </a:r>
            <a:r>
              <a:rPr lang="en-CA" sz="1200" spc="-30">
                <a:solidFill>
                  <a:srgbClr val="464646"/>
                </a:solidFill>
                <a:latin typeface="Roboto Condensed Light" panose="02000000000000000000" pitchFamily="2" charset="0"/>
                <a:cs typeface="Arial Narrow"/>
              </a:rPr>
              <a:t>2013.</a:t>
            </a:r>
            <a:r>
              <a:rPr lang="en-CA" sz="1200" spc="-61">
                <a:solidFill>
                  <a:srgbClr val="464646"/>
                </a:solidFill>
                <a:latin typeface="Roboto Condensed Light" panose="02000000000000000000" pitchFamily="2" charset="0"/>
                <a:cs typeface="Arial Narrow"/>
              </a:rPr>
              <a:t> </a:t>
            </a:r>
            <a:r>
              <a:rPr lang="en-CA" sz="1200" spc="-33">
                <a:solidFill>
                  <a:srgbClr val="464646"/>
                </a:solidFill>
                <a:latin typeface="Roboto Condensed Light" panose="02000000000000000000" pitchFamily="2" charset="0"/>
                <a:cs typeface="Arial Narrow"/>
              </a:rPr>
              <a:t>Web.</a:t>
            </a:r>
            <a:r>
              <a:rPr lang="en-CA" sz="1200" spc="-61">
                <a:solidFill>
                  <a:srgbClr val="464646"/>
                </a:solidFill>
                <a:latin typeface="Roboto Condensed Light" panose="02000000000000000000" pitchFamily="2" charset="0"/>
                <a:cs typeface="Arial Narrow"/>
              </a:rPr>
              <a:t> </a:t>
            </a:r>
            <a:r>
              <a:rPr lang="en-CA" sz="1200" spc="-27">
                <a:solidFill>
                  <a:srgbClr val="464646"/>
                </a:solidFill>
                <a:latin typeface="Roboto Condensed Light" panose="02000000000000000000" pitchFamily="2" charset="0"/>
                <a:cs typeface="Arial Narrow"/>
              </a:rPr>
              <a:t>Oct.</a:t>
            </a:r>
            <a:r>
              <a:rPr lang="en-CA" sz="1200" spc="-58">
                <a:solidFill>
                  <a:srgbClr val="464646"/>
                </a:solidFill>
                <a:latin typeface="Roboto Condensed Light" panose="02000000000000000000" pitchFamily="2" charset="0"/>
                <a:cs typeface="Arial Narrow"/>
              </a:rPr>
              <a:t> </a:t>
            </a:r>
            <a:r>
              <a:rPr lang="en-CA" sz="1200" spc="-30">
                <a:solidFill>
                  <a:srgbClr val="464646"/>
                </a:solidFill>
                <a:latin typeface="Roboto Condensed Light" panose="02000000000000000000" pitchFamily="2" charset="0"/>
                <a:cs typeface="Arial Narrow"/>
              </a:rPr>
              <a:t>2013.</a:t>
            </a:r>
            <a:r>
              <a:rPr lang="en-CA" sz="1200" spc="-61">
                <a:solidFill>
                  <a:srgbClr val="464646"/>
                </a:solidFill>
                <a:latin typeface="Roboto Condensed Light" panose="02000000000000000000" pitchFamily="2" charset="0"/>
                <a:cs typeface="Arial Narrow"/>
              </a:rPr>
              <a:t> </a:t>
            </a:r>
            <a:r>
              <a:rPr lang="en-CA" sz="1200" spc="-36">
                <a:solidFill>
                  <a:srgbClr val="464646"/>
                </a:solidFill>
                <a:latin typeface="Roboto Condensed Light" panose="02000000000000000000" pitchFamily="2" charset="0"/>
                <a:cs typeface="Arial Narrow"/>
              </a:rPr>
              <a:t>&lt;</a:t>
            </a:r>
            <a:r>
              <a:rPr lang="en-CA" sz="1200" spc="-36">
                <a:solidFill>
                  <a:srgbClr val="0076B7"/>
                </a:solidFill>
                <a:latin typeface="Roboto Condensed Light" panose="02000000000000000000" pitchFamily="2" charset="0"/>
                <a:cs typeface="Arial Narrow"/>
                <a:hlinkClick r:id="rId6"/>
              </a:rPr>
              <a:t>http://ryanestis.com/adobe-interview/&gt;</a:t>
            </a:r>
            <a:r>
              <a:rPr lang="en-CA" sz="1200" spc="-36">
                <a:solidFill>
                  <a:srgbClr val="464646"/>
                </a:solidFill>
                <a:latin typeface="Roboto Condensed Light" panose="02000000000000000000" pitchFamily="2" charset="0"/>
                <a:cs typeface="Arial Narrow"/>
              </a:rPr>
              <a:t>.</a:t>
            </a:r>
            <a:endParaRPr lang="en-CA" sz="1200">
              <a:latin typeface="Roboto Condensed Light" panose="02000000000000000000" pitchFamily="2" charset="0"/>
              <a:cs typeface="Arial Narrow"/>
            </a:endParaRPr>
          </a:p>
          <a:p>
            <a:pPr lvl="0"/>
            <a:endParaRPr lang="en-US"/>
          </a:p>
        </p:txBody>
      </p:sp>
      <p:sp>
        <p:nvSpPr>
          <p:cNvPr id="6" name="Title 1">
            <a:extLst>
              <a:ext uri="{FF2B5EF4-FFF2-40B4-BE49-F238E27FC236}">
                <a16:creationId xmlns:a16="http://schemas.microsoft.com/office/drawing/2014/main" id="{464A327A-EE11-AC48-BC31-DE279A6E652A}"/>
              </a:ext>
            </a:extLst>
          </p:cNvPr>
          <p:cNvSpPr>
            <a:spLocks noGrp="1"/>
          </p:cNvSpPr>
          <p:nvPr>
            <p:ph type="title" hasCustomPrompt="1"/>
          </p:nvPr>
        </p:nvSpPr>
        <p:spPr>
          <a:xfrm>
            <a:off x="354106" y="530021"/>
            <a:ext cx="6713321" cy="1130188"/>
          </a:xfrm>
        </p:spPr>
        <p:txBody>
          <a:bodyPr>
            <a:noAutofit/>
          </a:bodyPr>
          <a:lstStyle>
            <a:lvl1pPr>
              <a:lnSpc>
                <a:spcPct val="90000"/>
              </a:lnSpc>
              <a:defRPr>
                <a:solidFill>
                  <a:srgbClr val="41439A"/>
                </a:solidFill>
              </a:defRPr>
            </a:lvl1pPr>
          </a:lstStyle>
          <a:p>
            <a:r>
              <a:rPr lang="en-US"/>
              <a:t>Works Cited</a:t>
            </a:r>
          </a:p>
        </p:txBody>
      </p:sp>
    </p:spTree>
    <p:extLst>
      <p:ext uri="{BB962C8B-B14F-4D97-AF65-F5344CB8AC3E}">
        <p14:creationId xmlns:p14="http://schemas.microsoft.com/office/powerpoint/2010/main" val="61678701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heme" Target="../theme/theme3.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04D27D-8B8F-4953-A593-8E4370B78390}"/>
              </a:ext>
            </a:extLst>
          </p:cNvPr>
          <p:cNvSpPr txBox="1"/>
          <p:nvPr userDrawn="1"/>
        </p:nvSpPr>
        <p:spPr>
          <a:xfrm>
            <a:off x="9187132" y="6441439"/>
            <a:ext cx="2710228" cy="183647"/>
          </a:xfrm>
          <a:prstGeom prst="rect">
            <a:avLst/>
          </a:prstGeom>
        </p:spPr>
        <p:txBody>
          <a:bodyPr wrap="square" lIns="0" tIns="0" rIns="0" bIns="0" numCol="1" spcCol="360000" rtlCol="0">
            <a:noAutofit/>
          </a:bodyPr>
          <a:lstStyle/>
          <a:p>
            <a:pPr marL="0" marR="0" lvl="0" indent="0" algn="r" defTabSz="554492" rtl="0" eaLnBrk="1" fontAlgn="auto" latinLnBrk="0" hangingPunct="1">
              <a:lnSpc>
                <a:spcPct val="110000"/>
              </a:lnSpc>
              <a:spcBef>
                <a:spcPts val="0"/>
              </a:spcBef>
              <a:spcAft>
                <a:spcPts val="0"/>
              </a:spcAft>
              <a:buClrTx/>
              <a:buSzTx/>
              <a:buFontTx/>
              <a:buNone/>
              <a:tabLst/>
              <a:defRPr/>
            </a:pPr>
            <a:r>
              <a:rPr lang="en-CA" sz="800" b="0" i="0">
                <a:latin typeface="Exo" panose="02000503000000000000" pitchFamily="2" charset="77"/>
              </a:rPr>
              <a:t>McLean &amp; Company   |    Info-Tech Research Group  |   </a:t>
            </a:r>
            <a:fld id="{81D60167-4931-47E6-BA6A-407CBD079E47}" type="slidenum">
              <a:rPr sz="800" b="0" i="0" smtClean="0">
                <a:latin typeface="Exo" panose="02000503000000000000" pitchFamily="2" charset="77"/>
                <a:cs typeface="Arial" panose="020B0604020202020204" pitchFamily="34" charset="0"/>
              </a:rPr>
              <a:pPr marL="0" marR="0" lvl="0" indent="0" algn="r" defTabSz="554492" rtl="0" eaLnBrk="1" fontAlgn="auto" latinLnBrk="0" hangingPunct="1">
                <a:lnSpc>
                  <a:spcPct val="110000"/>
                </a:lnSpc>
                <a:spcBef>
                  <a:spcPts val="0"/>
                </a:spcBef>
                <a:spcAft>
                  <a:spcPts val="0"/>
                </a:spcAft>
                <a:buClrTx/>
                <a:buSzTx/>
                <a:buFontTx/>
                <a:buNone/>
                <a:tabLst/>
                <a:defRPr/>
              </a:pPr>
              <a:t>‹#›</a:t>
            </a:fld>
            <a:endParaRPr lang="en-US" sz="800" b="0" i="0">
              <a:latin typeface="Exo" panose="02000503000000000000" pitchFamily="2" charset="77"/>
              <a:cs typeface="Arial" panose="020B0604020202020204" pitchFamily="34" charset="0"/>
            </a:endParaRPr>
          </a:p>
        </p:txBody>
      </p:sp>
    </p:spTree>
    <p:extLst>
      <p:ext uri="{BB962C8B-B14F-4D97-AF65-F5344CB8AC3E}">
        <p14:creationId xmlns:p14="http://schemas.microsoft.com/office/powerpoint/2010/main" val="200115512"/>
      </p:ext>
    </p:extLst>
  </p:cSld>
  <p:clrMap bg1="lt1" tx1="dk1" bg2="lt2" tx2="dk2" accent1="accent1" accent2="accent2" accent3="accent3" accent4="accent4" accent5="accent5" accent6="accent6" hlink="hlink" folHlink="folHlink"/>
  <p:sldLayoutIdLst>
    <p:sldLayoutId id="2147483746" r:id="rId1"/>
    <p:sldLayoutId id="2147483760" r:id="rId2"/>
    <p:sldLayoutId id="2147483761" r:id="rId3"/>
  </p:sldLayoutIdLst>
  <p:hf hdr="0" ftr="0" dt="0"/>
  <p:txStyles>
    <p:titleStyle>
      <a:lvl1pPr>
        <a:defRPr>
          <a:latin typeface="+mj-lt"/>
          <a:ea typeface="+mj-ea"/>
          <a:cs typeface="+mj-cs"/>
        </a:defRPr>
      </a:lvl1pPr>
    </p:titleStyle>
    <p:body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bodyStyle>
    <p:other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otherStyle>
  </p:txStyles>
  <p:extLst>
    <p:ext uri="{27BBF7A9-308A-43DC-89C8-2F10F3537804}">
      <p15:sldGuideLst xmlns:p15="http://schemas.microsoft.com/office/powerpoint/2012/main">
        <p15:guide id="1" orient="horz" pos="4110">
          <p15:clr>
            <a:srgbClr val="F26B43"/>
          </p15:clr>
        </p15:guide>
        <p15:guide id="2" pos="3840">
          <p15:clr>
            <a:srgbClr val="F26B43"/>
          </p15:clr>
        </p15:guide>
        <p15:guide id="3" orient="horz" pos="38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691363"/>
      </p:ext>
    </p:extLst>
  </p:cSld>
  <p:clrMap bg1="lt1" tx1="dk1" bg2="lt2" tx2="dk2" accent1="accent1" accent2="accent2" accent3="accent3" accent4="accent4" accent5="accent5" accent6="accent6" hlink="hlink" folHlink="folHlink"/>
  <p:sldLayoutIdLst>
    <p:sldLayoutId id="2147483763" r:id="rId1"/>
  </p:sldLayoutIdLst>
  <p:hf hdr="0" ftr="0" dt="0"/>
  <p:txStyles>
    <p:titleStyle>
      <a:lvl1pPr>
        <a:defRPr>
          <a:latin typeface="+mj-lt"/>
          <a:ea typeface="+mj-ea"/>
          <a:cs typeface="+mj-cs"/>
        </a:defRPr>
      </a:lvl1pPr>
    </p:titleStyle>
    <p:body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bodyStyle>
    <p:other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otherStyle>
  </p:txStyles>
  <p:extLst>
    <p:ext uri="{27BBF7A9-308A-43DC-89C8-2F10F3537804}">
      <p15:sldGuideLst xmlns:p15="http://schemas.microsoft.com/office/powerpoint/2012/main">
        <p15:guide id="1" orient="horz" pos="4110">
          <p15:clr>
            <a:srgbClr val="F26B43"/>
          </p15:clr>
        </p15:guide>
        <p15:guide id="2" pos="3840">
          <p15:clr>
            <a:srgbClr val="F26B43"/>
          </p15:clr>
        </p15:guide>
        <p15:guide id="3" orient="horz" pos="381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9D2D98CA-E486-8443-9BF6-95C9C1E815D5}"/>
              </a:ext>
            </a:extLst>
          </p:cNvPr>
          <p:cNvSpPr>
            <a:spLocks noGrp="1"/>
          </p:cNvSpPr>
          <p:nvPr>
            <p:ph type="title"/>
          </p:nvPr>
        </p:nvSpPr>
        <p:spPr>
          <a:xfrm>
            <a:off x="354106" y="530021"/>
            <a:ext cx="10911992" cy="1130188"/>
          </a:xfrm>
          <a:prstGeom prst="rect">
            <a:avLst/>
          </a:prstGeom>
        </p:spPr>
        <p:txBody>
          <a:bodyPr vert="horz" lIns="0" tIns="0" rIns="0" bIns="0" rtlCol="0" anchor="t" anchorCtr="0">
            <a:noAutofit/>
          </a:bodyPr>
          <a:lstStyle/>
          <a:p>
            <a:r>
              <a:rPr lang="en-US"/>
              <a:t>Click to edit Master title style</a:t>
            </a:r>
          </a:p>
        </p:txBody>
      </p:sp>
      <p:sp>
        <p:nvSpPr>
          <p:cNvPr id="6" name="TextBox 5">
            <a:extLst>
              <a:ext uri="{FF2B5EF4-FFF2-40B4-BE49-F238E27FC236}">
                <a16:creationId xmlns:a16="http://schemas.microsoft.com/office/drawing/2014/main" id="{D157BAA2-9957-9B4B-9ED3-4CE35C755129}"/>
              </a:ext>
            </a:extLst>
          </p:cNvPr>
          <p:cNvSpPr txBox="1"/>
          <p:nvPr userDrawn="1"/>
        </p:nvSpPr>
        <p:spPr>
          <a:xfrm>
            <a:off x="9187132" y="6441439"/>
            <a:ext cx="2710228" cy="183647"/>
          </a:xfrm>
          <a:prstGeom prst="rect">
            <a:avLst/>
          </a:prstGeom>
        </p:spPr>
        <p:txBody>
          <a:bodyPr wrap="square" lIns="0" tIns="0" rIns="0" bIns="0" numCol="1" spcCol="360000" rtlCol="0">
            <a:noAutofit/>
          </a:bodyPr>
          <a:lstStyle/>
          <a:p>
            <a:pPr marL="0" marR="0" lvl="0" indent="0" algn="r" defTabSz="554492" rtl="0" eaLnBrk="1" fontAlgn="auto" latinLnBrk="0" hangingPunct="1">
              <a:lnSpc>
                <a:spcPct val="110000"/>
              </a:lnSpc>
              <a:spcBef>
                <a:spcPts val="0"/>
              </a:spcBef>
              <a:spcAft>
                <a:spcPts val="0"/>
              </a:spcAft>
              <a:buClrTx/>
              <a:buSzTx/>
              <a:buFontTx/>
              <a:buNone/>
              <a:tabLst/>
              <a:defRPr/>
            </a:pPr>
            <a:r>
              <a:rPr lang="en-CA" sz="800" b="0" i="0">
                <a:latin typeface="Exo" panose="02000503000000000000" pitchFamily="2" charset="77"/>
              </a:rPr>
              <a:t>McLean &amp; Company   |    Info-Tech Research Group  |   </a:t>
            </a:r>
            <a:fld id="{81D60167-4931-47E6-BA6A-407CBD079E47}" type="slidenum">
              <a:rPr sz="800" b="0" i="0" smtClean="0">
                <a:latin typeface="Exo" panose="02000503000000000000" pitchFamily="2" charset="77"/>
                <a:cs typeface="Arial" panose="020B0604020202020204" pitchFamily="34" charset="0"/>
              </a:rPr>
              <a:pPr marL="0" marR="0" lvl="0" indent="0" algn="r" defTabSz="554492" rtl="0" eaLnBrk="1" fontAlgn="auto" latinLnBrk="0" hangingPunct="1">
                <a:lnSpc>
                  <a:spcPct val="110000"/>
                </a:lnSpc>
                <a:spcBef>
                  <a:spcPts val="0"/>
                </a:spcBef>
                <a:spcAft>
                  <a:spcPts val="0"/>
                </a:spcAft>
                <a:buClrTx/>
                <a:buSzTx/>
                <a:buFontTx/>
                <a:buNone/>
                <a:tabLst/>
                <a:defRPr/>
              </a:pPr>
              <a:t>‹#›</a:t>
            </a:fld>
            <a:endParaRPr lang="en-US" sz="800" b="0" i="0">
              <a:latin typeface="Exo" panose="02000503000000000000" pitchFamily="2" charset="77"/>
              <a:cs typeface="Arial" panose="020B0604020202020204" pitchFamily="34" charset="0"/>
            </a:endParaRPr>
          </a:p>
        </p:txBody>
      </p:sp>
    </p:spTree>
    <p:extLst>
      <p:ext uri="{BB962C8B-B14F-4D97-AF65-F5344CB8AC3E}">
        <p14:creationId xmlns:p14="http://schemas.microsoft.com/office/powerpoint/2010/main" val="3961882258"/>
      </p:ext>
    </p:extLst>
  </p:cSld>
  <p:clrMap bg1="lt1" tx1="dk1" bg2="lt2" tx2="dk2" accent1="accent1" accent2="accent2" accent3="accent3" accent4="accent4" accent5="accent5" accent6="accent6" hlink="hlink" folHlink="folHlink"/>
  <p:sldLayoutIdLst>
    <p:sldLayoutId id="2147483700" r:id="rId1"/>
    <p:sldLayoutId id="2147483753" r:id="rId2"/>
    <p:sldLayoutId id="2147483732" r:id="rId3"/>
    <p:sldLayoutId id="2147483707" r:id="rId4"/>
    <p:sldLayoutId id="2147483684" r:id="rId5"/>
  </p:sldLayoutIdLst>
  <p:hf hdr="0" ftr="0" dt="0"/>
  <p:txStyles>
    <p:titleStyle>
      <a:lvl1pPr algn="l" defTabSz="914400" rtl="0" eaLnBrk="1" latinLnBrk="0" hangingPunct="1">
        <a:lnSpc>
          <a:spcPts val="4000"/>
        </a:lnSpc>
        <a:spcBef>
          <a:spcPct val="0"/>
        </a:spcBef>
        <a:buNone/>
        <a:defRPr sz="3200" b="0" i="0" kern="1200">
          <a:solidFill>
            <a:srgbClr val="717171"/>
          </a:solidFill>
          <a:latin typeface="Montserrat SemiBold" pitchFamily="2" charset="77"/>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296">
          <p15:clr>
            <a:srgbClr val="F26B43"/>
          </p15:clr>
        </p15:guide>
        <p15:guide id="2" pos="3818">
          <p15:clr>
            <a:srgbClr val="F26B43"/>
          </p15:clr>
        </p15:guide>
        <p15:guide id="3" pos="3909">
          <p15:clr>
            <a:srgbClr val="F26B43"/>
          </p15:clr>
        </p15:guide>
        <p15:guide id="4" pos="4430">
          <p15:clr>
            <a:srgbClr val="F26B43"/>
          </p15:clr>
        </p15:guide>
        <p15:guide id="5" pos="3205">
          <p15:clr>
            <a:srgbClr val="F26B43"/>
          </p15:clr>
        </p15:guide>
        <p15:guide id="6" pos="2684">
          <p15:clr>
            <a:srgbClr val="F26B43"/>
          </p15:clr>
        </p15:guide>
        <p15:guide id="7" pos="2593">
          <p15:clr>
            <a:srgbClr val="F26B43"/>
          </p15:clr>
        </p15:guide>
        <p15:guide id="8" pos="2071">
          <p15:clr>
            <a:srgbClr val="F26B43"/>
          </p15:clr>
        </p15:guide>
        <p15:guide id="9" pos="4521">
          <p15:clr>
            <a:srgbClr val="F26B43"/>
          </p15:clr>
        </p15:guide>
        <p15:guide id="10" pos="5043">
          <p15:clr>
            <a:srgbClr val="F26B43"/>
          </p15:clr>
        </p15:guide>
        <p15:guide id="11" pos="5133">
          <p15:clr>
            <a:srgbClr val="F26B43"/>
          </p15:clr>
        </p15:guide>
        <p15:guide id="12" pos="5655">
          <p15:clr>
            <a:srgbClr val="F26B43"/>
          </p15:clr>
        </p15:guide>
        <p15:guide id="13" pos="5746">
          <p15:clr>
            <a:srgbClr val="F26B43"/>
          </p15:clr>
        </p15:guide>
        <p15:guide id="14" pos="6267">
          <p15:clr>
            <a:srgbClr val="F26B43"/>
          </p15:clr>
        </p15:guide>
        <p15:guide id="15" pos="6358">
          <p15:clr>
            <a:srgbClr val="F26B43"/>
          </p15:clr>
        </p15:guide>
        <p15:guide id="16" pos="6880">
          <p15:clr>
            <a:srgbClr val="F26B43"/>
          </p15:clr>
        </p15:guide>
        <p15:guide id="17" pos="6970">
          <p15:clr>
            <a:srgbClr val="F26B43"/>
          </p15:clr>
        </p15:guide>
        <p15:guide id="18" pos="7492">
          <p15:clr>
            <a:srgbClr val="F26B43"/>
          </p15:clr>
        </p15:guide>
        <p15:guide id="19" pos="1981">
          <p15:clr>
            <a:srgbClr val="F26B43"/>
          </p15:clr>
        </p15:guide>
        <p15:guide id="20" pos="1459">
          <p15:clr>
            <a:srgbClr val="F26B43"/>
          </p15:clr>
        </p15:guide>
        <p15:guide id="21" pos="1368">
          <p15:clr>
            <a:srgbClr val="F26B43"/>
          </p15:clr>
        </p15:guide>
        <p15:guide id="22" pos="847">
          <p15:clr>
            <a:srgbClr val="F26B43"/>
          </p15:clr>
        </p15:guide>
        <p15:guide id="23" pos="756">
          <p15:clr>
            <a:srgbClr val="F26B43"/>
          </p15:clr>
        </p15:guide>
        <p15:guide id="24" pos="234">
          <p15:clr>
            <a:srgbClr val="F26B43"/>
          </p15:clr>
        </p15:guide>
        <p15:guide id="25" orient="horz" pos="57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www.infotech.com/research/covid-19-dependent-care-policy-employee-guide"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9.emf"/><Relationship Id="rId4" Type="http://schemas.openxmlformats.org/officeDocument/2006/relationships/image" Target="../media/image8.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hyperlink" Target="https://www.usa.gov/benefits-grants-loans" TargetMode="External"/><Relationship Id="rId5" Type="http://schemas.openxmlformats.org/officeDocument/2006/relationships/hyperlink" Target="https://www.canada.ca/en/services/benefits.html" TargetMode="External"/><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8" Type="http://schemas.openxmlformats.org/officeDocument/2006/relationships/hyperlink" Target="https://www.pbs.org/newshour/health/juggling-work-care-aging-loved-ones" TargetMode="External"/><Relationship Id="rId13" Type="http://schemas.openxmlformats.org/officeDocument/2006/relationships/hyperlink" Target="https://www.ccohs.ca/oshanswers/hsprograms/telework.html" TargetMode="External"/><Relationship Id="rId18" Type="http://schemas.openxmlformats.org/officeDocument/2006/relationships/hyperlink" Target="https://hbr.org/2013/06/making-virtual-teams-work-ten" TargetMode="External"/><Relationship Id="rId3" Type="http://schemas.openxmlformats.org/officeDocument/2006/relationships/hyperlink" Target="https://www.weforum.org/agenda/2020/03/seniors-elderly-coronavirus-isolation/" TargetMode="External"/><Relationship Id="rId7" Type="http://schemas.openxmlformats.org/officeDocument/2006/relationships/hyperlink" Target="https://hbr.org/2020/03/how-working-parents-can-prepare-for-coronavirus-closures" TargetMode="External"/><Relationship Id="rId12" Type="http://schemas.openxmlformats.org/officeDocument/2006/relationships/hyperlink" Target="https://www.worksafenb.ca/docs/OFFICEEdist.pdf" TargetMode="External"/><Relationship Id="rId17" Type="http://schemas.openxmlformats.org/officeDocument/2006/relationships/hyperlink" Target="https://www.cdc.gov/coronavirus/2019-ncov/community/schools-childcare/talking-with-children.html" TargetMode="External"/><Relationship Id="rId2" Type="http://schemas.openxmlformats.org/officeDocument/2006/relationships/notesSlide" Target="../notesSlides/notesSlide23.xml"/><Relationship Id="rId16" Type="http://schemas.openxmlformats.org/officeDocument/2006/relationships/hyperlink" Target="https://gero.usc.edu/2020/03/10/covid-19-and-caring-for-older-adults/" TargetMode="External"/><Relationship Id="rId1" Type="http://schemas.openxmlformats.org/officeDocument/2006/relationships/slideLayout" Target="../slideLayouts/slideLayout9.xml"/><Relationship Id="rId6" Type="http://schemas.openxmlformats.org/officeDocument/2006/relationships/hyperlink" Target="https://tompkinscountyny.gov/files2/workforceny/When%20Work%20Works%20Guide%20to%20Supervisors.pdf" TargetMode="External"/><Relationship Id="rId11" Type="http://schemas.openxmlformats.org/officeDocument/2006/relationships/hyperlink" Target="https://www.fm104.ie/news/buzz/list-of-free-resources-online-for-your-kids-to-use-during-covid-19-outbreak/" TargetMode="External"/><Relationship Id="rId5" Type="http://schemas.openxmlformats.org/officeDocument/2006/relationships/hyperlink" Target="https://www.who.int/emergencies/diseases/novel-coronavirus-2019/situation-reports/" TargetMode="External"/><Relationship Id="rId15" Type="http://schemas.openxmlformats.org/officeDocument/2006/relationships/hyperlink" Target="https://www.wired.com/gallery/how-to-entertain-children-quarantine/" TargetMode="External"/><Relationship Id="rId10" Type="http://schemas.openxmlformats.org/officeDocument/2006/relationships/hyperlink" Target="https://www.shrm.org/resourcesandtools/tools-and-samples/toolkits/pages/managingorganizationalcommunication.aspx" TargetMode="External"/><Relationship Id="rId4" Type="http://schemas.openxmlformats.org/officeDocument/2006/relationships/hyperlink" Target="https://www.cdc.gov/coronavirus/2019-ncov/index.html" TargetMode="External"/><Relationship Id="rId9" Type="http://schemas.openxmlformats.org/officeDocument/2006/relationships/hyperlink" Target="https://www.shrm.org/resourcesandtools/tools-and-samples/toolkits/pages/managingflexibleworkarrangements.aspx" TargetMode="External"/><Relationship Id="rId14" Type="http://schemas.openxmlformats.org/officeDocument/2006/relationships/hyperlink" Target="http://2uxlo5u7jf11pm3f36oan8d6-wpengine.netdna-ssl.com/wp-content/uploads/2016/06/ManagingWBrainInMind.pdf"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hyperlink" Target="https://www.infotech.com/research/it-skills-inventory-and-gap-assessment-tool" TargetMode="External"/><Relationship Id="rId3" Type="http://schemas.openxmlformats.org/officeDocument/2006/relationships/hyperlink" Target="https://www.infotech.com/research/pandemic-dependent-care-policy" TargetMode="External"/><Relationship Id="rId7" Type="http://schemas.openxmlformats.org/officeDocument/2006/relationships/hyperlink" Target="https://www.infotech.com/research/skills-inventory-tool"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hyperlink" Target="https://www.infotech.com/research/resource-management-supply-demand-calculator" TargetMode="External"/><Relationship Id="rId5" Type="http://schemas.openxmlformats.org/officeDocument/2006/relationships/hyperlink" Target="https://www.infotech.com/research/pandemic-policy" TargetMode="External"/><Relationship Id="rId4" Type="http://schemas.openxmlformats.org/officeDocument/2006/relationships/hyperlink" Target="https://www.infotech.com/research/guide-to-remote-work-during-covid-19-for-managers-and-employees" TargetMode="External"/><Relationship Id="rId9" Type="http://schemas.openxmlformats.org/officeDocument/2006/relationships/hyperlink" Target="https://www.infotech.com/research/workforce-planning-tool"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www.infotech.com/research/covid-19-dependent-care-policy-manager-action-toolkit"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a:stretch>
        </a:blipFill>
        <a:effectLst/>
      </p:bgPr>
    </p:bg>
    <p:spTree>
      <p:nvGrpSpPr>
        <p:cNvPr id="1" name=""/>
        <p:cNvGrpSpPr/>
        <p:nvPr/>
      </p:nvGrpSpPr>
      <p:grpSpPr>
        <a:xfrm>
          <a:off x="0" y="0"/>
          <a:ext cx="0" cy="0"/>
          <a:chOff x="0" y="0"/>
          <a:chExt cx="0" cy="0"/>
        </a:xfrm>
      </p:grpSpPr>
      <p:sp>
        <p:nvSpPr>
          <p:cNvPr id="6" name="object 40">
            <a:extLst>
              <a:ext uri="{FF2B5EF4-FFF2-40B4-BE49-F238E27FC236}">
                <a16:creationId xmlns:a16="http://schemas.microsoft.com/office/drawing/2014/main" id="{38D8C887-C312-46FE-81DF-9BE40B84CF15}"/>
              </a:ext>
            </a:extLst>
          </p:cNvPr>
          <p:cNvSpPr txBox="1"/>
          <p:nvPr/>
        </p:nvSpPr>
        <p:spPr>
          <a:xfrm>
            <a:off x="1932225" y="6040550"/>
            <a:ext cx="3074774" cy="502469"/>
          </a:xfrm>
          <a:prstGeom prst="rect">
            <a:avLst/>
          </a:prstGeom>
        </p:spPr>
        <p:txBody>
          <a:bodyPr vert="horz" wrap="square" lIns="0" tIns="2310" rIns="0" bIns="0" rtlCol="0">
            <a:noAutofit/>
          </a:bodyPr>
          <a:lstStyle/>
          <a:p>
            <a:pPr marL="7701" marR="3081" indent="33886" algn="l">
              <a:lnSpc>
                <a:spcPts val="958"/>
              </a:lnSpc>
              <a:spcBef>
                <a:spcPts val="18"/>
              </a:spcBef>
            </a:pPr>
            <a:r>
              <a:rPr lang="en-US" sz="788" b="0" i="0" spc="-6">
                <a:solidFill>
                  <a:srgbClr val="000000"/>
                </a:solidFill>
                <a:latin typeface="Roboto Condensed Light" panose="02000000000000000000" pitchFamily="2" charset="0"/>
                <a:ea typeface="Roboto Condensed Light" panose="02000000000000000000" pitchFamily="2" charset="0"/>
                <a:cs typeface="Arial"/>
              </a:rPr>
              <a:t>McLean &amp; Company is a research and advisory firm that provides practical solutions to human resources challenges with executable research, tools, and advice that will have a clear and measurable impact on your business.</a:t>
            </a:r>
            <a:endParaRPr sz="788" b="0" i="0">
              <a:solidFill>
                <a:srgbClr val="000000"/>
              </a:solidFill>
              <a:latin typeface="Roboto Condensed Light" panose="02000000000000000000" pitchFamily="2" charset="0"/>
              <a:ea typeface="Roboto Condensed Light" panose="02000000000000000000" pitchFamily="2" charset="0"/>
              <a:cs typeface="Arial"/>
            </a:endParaRPr>
          </a:p>
          <a:p>
            <a:pPr marR="3851" algn="l">
              <a:lnSpc>
                <a:spcPts val="931"/>
              </a:lnSpc>
            </a:pPr>
            <a:r>
              <a:rPr sz="788" b="0" i="0" spc="6">
                <a:solidFill>
                  <a:srgbClr val="000000"/>
                </a:solidFill>
                <a:latin typeface="Roboto Condensed Light" panose="02000000000000000000" pitchFamily="2" charset="0"/>
                <a:ea typeface="Roboto Condensed Light" panose="02000000000000000000" pitchFamily="2" charset="0"/>
                <a:cs typeface="Arial"/>
              </a:rPr>
              <a:t>© </a:t>
            </a:r>
            <a:r>
              <a:rPr sz="788" b="0" i="0" spc="3">
                <a:solidFill>
                  <a:srgbClr val="000000"/>
                </a:solidFill>
                <a:latin typeface="Roboto Condensed Light" panose="02000000000000000000" pitchFamily="2" charset="0"/>
                <a:ea typeface="Roboto Condensed Light" panose="02000000000000000000" pitchFamily="2" charset="0"/>
                <a:cs typeface="Arial"/>
              </a:rPr>
              <a:t>1997-20</a:t>
            </a:r>
            <a:r>
              <a:rPr lang="en-US" sz="788" b="0" i="0" spc="3">
                <a:solidFill>
                  <a:srgbClr val="000000"/>
                </a:solidFill>
                <a:latin typeface="Roboto Condensed Light" panose="02000000000000000000" pitchFamily="2" charset="0"/>
                <a:ea typeface="Roboto Condensed Light" panose="02000000000000000000" pitchFamily="2" charset="0"/>
                <a:cs typeface="Arial"/>
              </a:rPr>
              <a:t>20 McLean &amp; Company is a division of</a:t>
            </a:r>
            <a:r>
              <a:rPr sz="788" b="0" i="0" spc="3">
                <a:solidFill>
                  <a:srgbClr val="000000"/>
                </a:solidFill>
                <a:latin typeface="Roboto Condensed Light" panose="02000000000000000000" pitchFamily="2" charset="0"/>
                <a:ea typeface="Roboto Condensed Light" panose="02000000000000000000" pitchFamily="2" charset="0"/>
                <a:cs typeface="Arial"/>
              </a:rPr>
              <a:t> </a:t>
            </a:r>
            <a:r>
              <a:rPr sz="788" b="0" i="0" spc="-6">
                <a:solidFill>
                  <a:srgbClr val="000000"/>
                </a:solidFill>
                <a:latin typeface="Roboto Condensed Light" panose="02000000000000000000" pitchFamily="2" charset="0"/>
                <a:ea typeface="Roboto Condensed Light" panose="02000000000000000000" pitchFamily="2" charset="0"/>
                <a:cs typeface="Arial"/>
              </a:rPr>
              <a:t>Info-Tech </a:t>
            </a:r>
            <a:r>
              <a:rPr sz="788" b="0" i="0" spc="3">
                <a:solidFill>
                  <a:srgbClr val="000000"/>
                </a:solidFill>
                <a:latin typeface="Roboto Condensed Light" panose="02000000000000000000" pitchFamily="2" charset="0"/>
                <a:ea typeface="Roboto Condensed Light" panose="02000000000000000000" pitchFamily="2" charset="0"/>
                <a:cs typeface="Arial"/>
              </a:rPr>
              <a:t>Research </a:t>
            </a:r>
            <a:r>
              <a:rPr sz="788" b="0" i="0" spc="6">
                <a:solidFill>
                  <a:srgbClr val="000000"/>
                </a:solidFill>
                <a:latin typeface="Roboto Condensed Light" panose="02000000000000000000" pitchFamily="2" charset="0"/>
                <a:ea typeface="Roboto Condensed Light" panose="02000000000000000000" pitchFamily="2" charset="0"/>
                <a:cs typeface="Arial"/>
              </a:rPr>
              <a:t>Group</a:t>
            </a:r>
            <a:r>
              <a:rPr sz="788" b="0" i="0" spc="-27">
                <a:solidFill>
                  <a:srgbClr val="000000"/>
                </a:solidFill>
                <a:latin typeface="Roboto Condensed Light" panose="02000000000000000000" pitchFamily="2" charset="0"/>
                <a:ea typeface="Roboto Condensed Light" panose="02000000000000000000" pitchFamily="2" charset="0"/>
                <a:cs typeface="Arial"/>
              </a:rPr>
              <a:t> </a:t>
            </a:r>
            <a:r>
              <a:rPr sz="788" b="0" i="0" spc="3">
                <a:solidFill>
                  <a:srgbClr val="000000"/>
                </a:solidFill>
                <a:latin typeface="Roboto Condensed Light" panose="02000000000000000000" pitchFamily="2" charset="0"/>
                <a:ea typeface="Roboto Condensed Light" panose="02000000000000000000" pitchFamily="2" charset="0"/>
                <a:cs typeface="Arial"/>
              </a:rPr>
              <a:t>Inc.</a:t>
            </a:r>
            <a:endParaRPr sz="788" b="0" i="0">
              <a:solidFill>
                <a:srgbClr val="000000"/>
              </a:solidFill>
              <a:latin typeface="Roboto Condensed Light" panose="02000000000000000000" pitchFamily="2" charset="0"/>
              <a:ea typeface="Roboto Condensed Light" panose="02000000000000000000" pitchFamily="2" charset="0"/>
              <a:cs typeface="Arial"/>
            </a:endParaRPr>
          </a:p>
        </p:txBody>
      </p:sp>
      <p:pic>
        <p:nvPicPr>
          <p:cNvPr id="7" name="Picture 2" descr="McLean &amp; Company Logo">
            <a:extLst>
              <a:ext uri="{FF2B5EF4-FFF2-40B4-BE49-F238E27FC236}">
                <a16:creationId xmlns:a16="http://schemas.microsoft.com/office/drawing/2014/main" id="{F49FCF6F-8DCB-4B37-B2F7-E440EB0FCCC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284" y="5914772"/>
            <a:ext cx="1827941" cy="7540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349D4F1-B130-4FE4-9EB9-F4B68BFD9C3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557822" y="6058317"/>
            <a:ext cx="2341128" cy="466933"/>
          </a:xfrm>
          <a:prstGeom prst="rect">
            <a:avLst/>
          </a:prstGeom>
        </p:spPr>
      </p:pic>
      <p:sp>
        <p:nvSpPr>
          <p:cNvPr id="9" name="object 40">
            <a:extLst>
              <a:ext uri="{FF2B5EF4-FFF2-40B4-BE49-F238E27FC236}">
                <a16:creationId xmlns:a16="http://schemas.microsoft.com/office/drawing/2014/main" id="{842E612A-D1EF-4093-BCE1-B290E012DBAF}"/>
              </a:ext>
            </a:extLst>
          </p:cNvPr>
          <p:cNvSpPr txBox="1"/>
          <p:nvPr/>
        </p:nvSpPr>
        <p:spPr>
          <a:xfrm>
            <a:off x="6189317" y="6040550"/>
            <a:ext cx="3221785" cy="502469"/>
          </a:xfrm>
          <a:prstGeom prst="rect">
            <a:avLst/>
          </a:prstGeom>
        </p:spPr>
        <p:txBody>
          <a:bodyPr vert="horz" wrap="square" lIns="0" tIns="2310" rIns="0" bIns="0" rtlCol="0">
            <a:noAutofit/>
          </a:bodyPr>
          <a:lstStyle>
            <a:defPPr>
              <a:defRPr lang="en-US"/>
            </a:defPPr>
            <a:lvl1pPr marL="7701" marR="3081" indent="33886">
              <a:lnSpc>
                <a:spcPts val="958"/>
              </a:lnSpc>
              <a:spcBef>
                <a:spcPts val="18"/>
              </a:spcBef>
              <a:defRPr sz="788" b="0" i="0" spc="-6">
                <a:solidFill>
                  <a:srgbClr val="000000"/>
                </a:solidFill>
                <a:latin typeface="Roboto Condensed Light" panose="02000000000000000000" pitchFamily="2" charset="0"/>
                <a:ea typeface="Roboto Condensed Light" panose="02000000000000000000" pitchFamily="2" charset="0"/>
                <a:cs typeface="Arial"/>
              </a:defRPr>
            </a:lvl1pPr>
          </a:lstStyle>
          <a:p>
            <a:pPr lvl="0" algn="r"/>
            <a:r>
              <a:t>Info-Tech Research Group Inc. is a global leader in providing IT research and advice.  Info-Tech’s products and services combine actionable insight and relevant advice with  ready-to-use tools and templates that cover the full spectrum of IT concerns.</a:t>
            </a:r>
          </a:p>
          <a:p>
            <a:pPr lvl="0" algn="r"/>
            <a:r>
              <a:t>© 1997-20</a:t>
            </a:r>
            <a:r>
              <a:rPr lang="en-US"/>
              <a:t>20</a:t>
            </a:r>
            <a:r>
              <a:t> Info-Tech Research Group Inc.</a:t>
            </a:r>
          </a:p>
        </p:txBody>
      </p:sp>
      <p:sp>
        <p:nvSpPr>
          <p:cNvPr id="14" name="Text Placeholder 3">
            <a:extLst>
              <a:ext uri="{FF2B5EF4-FFF2-40B4-BE49-F238E27FC236}">
                <a16:creationId xmlns:a16="http://schemas.microsoft.com/office/drawing/2014/main" id="{C780AB45-477C-4067-9DC1-9D2D67159CD0}"/>
              </a:ext>
            </a:extLst>
          </p:cNvPr>
          <p:cNvSpPr>
            <a:spLocks noGrp="1"/>
          </p:cNvSpPr>
          <p:nvPr>
            <p:ph type="body" sz="quarter" idx="10"/>
          </p:nvPr>
        </p:nvSpPr>
        <p:spPr>
          <a:xfrm>
            <a:off x="361124" y="1004005"/>
            <a:ext cx="11468821" cy="1890548"/>
          </a:xfrm>
        </p:spPr>
        <p:txBody>
          <a:bodyPr anchor="t"/>
          <a:lstStyle/>
          <a:p>
            <a:r>
              <a:rPr lang="en-US" sz="4000">
                <a:latin typeface="Montserrat SemiBold"/>
              </a:rPr>
              <a:t>The Essential COVID-19 Child Care Policy for Every Organization, Yesterday</a:t>
            </a:r>
            <a:endParaRPr lang="en-US" sz="4000"/>
          </a:p>
          <a:p>
            <a:endParaRPr lang="en-US">
              <a:latin typeface="Montserrat SemiBold"/>
            </a:endParaRPr>
          </a:p>
        </p:txBody>
      </p:sp>
      <p:sp>
        <p:nvSpPr>
          <p:cNvPr id="15" name="Text Placeholder 4">
            <a:extLst>
              <a:ext uri="{FF2B5EF4-FFF2-40B4-BE49-F238E27FC236}">
                <a16:creationId xmlns:a16="http://schemas.microsoft.com/office/drawing/2014/main" id="{845AE05E-0A61-494B-8287-7B0046918DA2}"/>
              </a:ext>
            </a:extLst>
          </p:cNvPr>
          <p:cNvSpPr>
            <a:spLocks noGrp="1"/>
          </p:cNvSpPr>
          <p:nvPr>
            <p:ph type="body" sz="quarter" idx="11"/>
          </p:nvPr>
        </p:nvSpPr>
        <p:spPr>
          <a:xfrm>
            <a:off x="604692" y="3011053"/>
            <a:ext cx="6969125" cy="1893887"/>
          </a:xfrm>
        </p:spPr>
        <p:txBody>
          <a:bodyPr/>
          <a:lstStyle/>
          <a:p>
            <a:r>
              <a:rPr lang="en-US"/>
              <a:t>Keep employees working while caring for children and elders at home during a pandemic.</a:t>
            </a:r>
            <a:endParaRPr lang="en-CA"/>
          </a:p>
        </p:txBody>
      </p:sp>
    </p:spTree>
    <p:extLst>
      <p:ext uri="{BB962C8B-B14F-4D97-AF65-F5344CB8AC3E}">
        <p14:creationId xmlns:p14="http://schemas.microsoft.com/office/powerpoint/2010/main" val="1228010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4CA82B1-EF6B-6442-AFD4-99B7AC11CD83}"/>
              </a:ext>
            </a:extLst>
          </p:cNvPr>
          <p:cNvSpPr>
            <a:spLocks noGrp="1"/>
          </p:cNvSpPr>
          <p:nvPr>
            <p:ph type="title" idx="4294967295"/>
          </p:nvPr>
        </p:nvSpPr>
        <p:spPr>
          <a:xfrm>
            <a:off x="461276" y="547107"/>
            <a:ext cx="10676416" cy="519112"/>
          </a:xfrm>
        </p:spPr>
        <p:txBody>
          <a:bodyPr/>
          <a:lstStyle/>
          <a:p>
            <a:pPr>
              <a:lnSpc>
                <a:spcPct val="90000"/>
              </a:lnSpc>
            </a:pPr>
            <a:r>
              <a:rPr lang="en-US" sz="2400">
                <a:solidFill>
                  <a:schemeClr val="bg1">
                    <a:lumMod val="50000"/>
                  </a:schemeClr>
                </a:solidFill>
              </a:rPr>
              <a:t>2. Phase II Mitigation: Customize &amp; Execute Team Coverage Plans</a:t>
            </a:r>
          </a:p>
        </p:txBody>
      </p:sp>
      <p:sp>
        <p:nvSpPr>
          <p:cNvPr id="23" name="TextBox 22">
            <a:extLst>
              <a:ext uri="{FF2B5EF4-FFF2-40B4-BE49-F238E27FC236}">
                <a16:creationId xmlns:a16="http://schemas.microsoft.com/office/drawing/2014/main" id="{A37E5CDB-E763-8D4F-B979-45C0730610CE}"/>
              </a:ext>
            </a:extLst>
          </p:cNvPr>
          <p:cNvSpPr txBox="1"/>
          <p:nvPr/>
        </p:nvSpPr>
        <p:spPr>
          <a:xfrm>
            <a:off x="-72428" y="-923453"/>
            <a:ext cx="0" cy="0"/>
          </a:xfrm>
          <a:prstGeom prst="rect">
            <a:avLst/>
          </a:prstGeom>
        </p:spPr>
        <p:txBody>
          <a:bodyPr wrap="none" lIns="0" tIns="0" rIns="0" bIns="0" numCol="1" spcCol="360000" rtlCol="0">
            <a:noAutofit/>
          </a:bodyPr>
          <a:lstStyle/>
          <a:p>
            <a:pPr marL="0" marR="0" lvl="0" indent="0" algn="l" defTabSz="554492" rtl="0" eaLnBrk="1" fontAlgn="auto" latinLnBrk="0" hangingPunct="1">
              <a:lnSpc>
                <a:spcPct val="11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Roboto Condensed Light" panose="02000000000000000000" pitchFamily="2" charset="0"/>
              <a:ea typeface="Roboto Condensed Light" panose="02000000000000000000" pitchFamily="2" charset="0"/>
              <a:cs typeface="+mn-cs"/>
            </a:endParaRPr>
          </a:p>
        </p:txBody>
      </p:sp>
      <p:sp>
        <p:nvSpPr>
          <p:cNvPr id="40" name="TextBox 39">
            <a:extLst>
              <a:ext uri="{FF2B5EF4-FFF2-40B4-BE49-F238E27FC236}">
                <a16:creationId xmlns:a16="http://schemas.microsoft.com/office/drawing/2014/main" id="{F6F8F2C3-AB51-0445-B65F-272ADAEDC200}"/>
              </a:ext>
            </a:extLst>
          </p:cNvPr>
          <p:cNvSpPr txBox="1"/>
          <p:nvPr/>
        </p:nvSpPr>
        <p:spPr>
          <a:xfrm>
            <a:off x="6221691" y="6447934"/>
            <a:ext cx="0" cy="0"/>
          </a:xfrm>
          <a:prstGeom prst="rect">
            <a:avLst/>
          </a:prstGeom>
        </p:spPr>
        <p:txBody>
          <a:bodyPr wrap="none" lIns="0" tIns="0" rIns="0" bIns="0" numCol="1" spcCol="360000" rtlCol="0">
            <a:noAutofit/>
          </a:bodyPr>
          <a:lstStyle/>
          <a:p>
            <a:pPr marL="0" marR="0" lvl="0" indent="0" algn="l" defTabSz="554492" rtl="0" eaLnBrk="1" fontAlgn="auto" latinLnBrk="0" hangingPunct="1">
              <a:lnSpc>
                <a:spcPct val="11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Roboto Condensed Light" panose="02000000000000000000" pitchFamily="2" charset="0"/>
              <a:ea typeface="Roboto Condensed Light" panose="02000000000000000000" pitchFamily="2" charset="0"/>
              <a:cs typeface="+mn-cs"/>
            </a:endParaRPr>
          </a:p>
        </p:txBody>
      </p:sp>
      <p:sp>
        <p:nvSpPr>
          <p:cNvPr id="63" name="TextBox 62">
            <a:extLst>
              <a:ext uri="{FF2B5EF4-FFF2-40B4-BE49-F238E27FC236}">
                <a16:creationId xmlns:a16="http://schemas.microsoft.com/office/drawing/2014/main" id="{D4CBFED0-3E95-5046-B80B-C9F969C401DA}"/>
              </a:ext>
            </a:extLst>
          </p:cNvPr>
          <p:cNvSpPr txBox="1"/>
          <p:nvPr/>
        </p:nvSpPr>
        <p:spPr>
          <a:xfrm>
            <a:off x="56561" y="-94268"/>
            <a:ext cx="0" cy="0"/>
          </a:xfrm>
          <a:prstGeom prst="rect">
            <a:avLst/>
          </a:prstGeom>
        </p:spPr>
        <p:txBody>
          <a:bodyPr wrap="none" lIns="0" tIns="0" rIns="0" bIns="0" numCol="1" spcCol="360000" rtlCol="0">
            <a:noAutofit/>
          </a:bodyPr>
          <a:lstStyle/>
          <a:p>
            <a:pPr marL="0" marR="0" lvl="0" indent="0" algn="l" defTabSz="554492" rtl="0" eaLnBrk="1" fontAlgn="auto" latinLnBrk="0" hangingPunct="1">
              <a:lnSpc>
                <a:spcPct val="11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Roboto Condensed Light" panose="02000000000000000000" pitchFamily="2" charset="0"/>
              <a:ea typeface="Roboto Condensed Light" panose="02000000000000000000" pitchFamily="2" charset="0"/>
              <a:cs typeface="+mn-cs"/>
            </a:endParaRPr>
          </a:p>
        </p:txBody>
      </p:sp>
      <p:sp>
        <p:nvSpPr>
          <p:cNvPr id="18" name="TextBox 17">
            <a:extLst>
              <a:ext uri="{FF2B5EF4-FFF2-40B4-BE49-F238E27FC236}">
                <a16:creationId xmlns:a16="http://schemas.microsoft.com/office/drawing/2014/main" id="{3BF3458E-50B7-446E-A61D-1F4BFDD0D382}"/>
              </a:ext>
            </a:extLst>
          </p:cNvPr>
          <p:cNvSpPr txBox="1"/>
          <p:nvPr/>
        </p:nvSpPr>
        <p:spPr>
          <a:xfrm>
            <a:off x="8936426" y="7062966"/>
            <a:ext cx="0" cy="0"/>
          </a:xfrm>
          <a:prstGeom prst="rect">
            <a:avLst/>
          </a:prstGeom>
        </p:spPr>
        <p:txBody>
          <a:bodyPr wrap="none" lIns="0" tIns="0" rIns="0" bIns="0" numCol="1" spcCol="360000" rtlCol="0">
            <a:noAutofit/>
          </a:bodyPr>
          <a:lstStyle/>
          <a:p>
            <a:pPr marL="0" marR="0" lvl="0" indent="0" algn="l" defTabSz="554492" rtl="0" eaLnBrk="1" fontAlgn="auto" latinLnBrk="0" hangingPunct="1">
              <a:lnSpc>
                <a:spcPct val="11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Roboto Condensed Light" panose="02000000000000000000" pitchFamily="2" charset="0"/>
              <a:ea typeface="Roboto Condensed Light" panose="02000000000000000000" pitchFamily="2" charset="0"/>
              <a:cs typeface="+mn-cs"/>
            </a:endParaRPr>
          </a:p>
        </p:txBody>
      </p:sp>
      <p:graphicFrame>
        <p:nvGraphicFramePr>
          <p:cNvPr id="2" name="Table 2">
            <a:extLst>
              <a:ext uri="{FF2B5EF4-FFF2-40B4-BE49-F238E27FC236}">
                <a16:creationId xmlns:a16="http://schemas.microsoft.com/office/drawing/2014/main" id="{4F800FFE-52C3-4024-B092-D6FD7E45E809}"/>
              </a:ext>
            </a:extLst>
          </p:cNvPr>
          <p:cNvGraphicFramePr>
            <a:graphicFrameLocks noGrp="1"/>
          </p:cNvGraphicFramePr>
          <p:nvPr>
            <p:extLst>
              <p:ext uri="{D42A27DB-BD31-4B8C-83A1-F6EECF244321}">
                <p14:modId xmlns:p14="http://schemas.microsoft.com/office/powerpoint/2010/main" val="2865423117"/>
              </p:ext>
            </p:extLst>
          </p:nvPr>
        </p:nvGraphicFramePr>
        <p:xfrm>
          <a:off x="587909" y="1328594"/>
          <a:ext cx="11017770" cy="4463187"/>
        </p:xfrm>
        <a:graphic>
          <a:graphicData uri="http://schemas.openxmlformats.org/drawingml/2006/table">
            <a:tbl>
              <a:tblPr firstRow="1" bandRow="1">
                <a:tableStyleId>{5C22544A-7EE6-4342-B048-85BDC9FD1C3A}</a:tableStyleId>
              </a:tblPr>
              <a:tblGrid>
                <a:gridCol w="986058">
                  <a:extLst>
                    <a:ext uri="{9D8B030D-6E8A-4147-A177-3AD203B41FA5}">
                      <a16:colId xmlns:a16="http://schemas.microsoft.com/office/drawing/2014/main" val="523849512"/>
                    </a:ext>
                  </a:extLst>
                </a:gridCol>
                <a:gridCol w="6912022">
                  <a:extLst>
                    <a:ext uri="{9D8B030D-6E8A-4147-A177-3AD203B41FA5}">
                      <a16:colId xmlns:a16="http://schemas.microsoft.com/office/drawing/2014/main" val="2974153877"/>
                    </a:ext>
                  </a:extLst>
                </a:gridCol>
                <a:gridCol w="1559845">
                  <a:extLst>
                    <a:ext uri="{9D8B030D-6E8A-4147-A177-3AD203B41FA5}">
                      <a16:colId xmlns:a16="http://schemas.microsoft.com/office/drawing/2014/main" val="487367470"/>
                    </a:ext>
                  </a:extLst>
                </a:gridCol>
                <a:gridCol w="1559845">
                  <a:extLst>
                    <a:ext uri="{9D8B030D-6E8A-4147-A177-3AD203B41FA5}">
                      <a16:colId xmlns:a16="http://schemas.microsoft.com/office/drawing/2014/main" val="740386002"/>
                    </a:ext>
                  </a:extLst>
                </a:gridCol>
              </a:tblGrid>
              <a:tr h="370840">
                <a:tc>
                  <a:txBody>
                    <a:bodyPr/>
                    <a:lstStyle/>
                    <a:p>
                      <a:r>
                        <a:rPr lang="en-US"/>
                        <a:t>Step</a:t>
                      </a:r>
                      <a:endParaRPr lang="en-CA"/>
                    </a:p>
                  </a:txBody>
                  <a:tcPr/>
                </a:tc>
                <a:tc>
                  <a:txBody>
                    <a:bodyPr/>
                    <a:lstStyle/>
                    <a:p>
                      <a:r>
                        <a:rPr lang="en-US"/>
                        <a:t>Activities to Execute Coverage Plans</a:t>
                      </a:r>
                      <a:endParaRPr lang="en-CA"/>
                    </a:p>
                  </a:txBody>
                  <a:tcPr/>
                </a:tc>
                <a:tc>
                  <a:txBody>
                    <a:bodyPr/>
                    <a:lstStyle/>
                    <a:p>
                      <a:r>
                        <a:rPr lang="en-US"/>
                        <a:t>Who Is Involved?</a:t>
                      </a:r>
                      <a:endParaRPr lang="en-CA"/>
                    </a:p>
                  </a:txBody>
                  <a:tcPr/>
                </a:tc>
                <a:tc>
                  <a:txBody>
                    <a:bodyPr/>
                    <a:lstStyle/>
                    <a:p>
                      <a:r>
                        <a:rPr lang="en-US"/>
                        <a:t>Timeline</a:t>
                      </a:r>
                      <a:endParaRPr lang="en-CA"/>
                    </a:p>
                  </a:txBody>
                  <a:tcPr/>
                </a:tc>
                <a:extLst>
                  <a:ext uri="{0D108BD9-81ED-4DB2-BD59-A6C34878D82A}">
                    <a16:rowId xmlns:a16="http://schemas.microsoft.com/office/drawing/2014/main" val="137615020"/>
                  </a:ext>
                </a:extLst>
              </a:tr>
              <a:tr h="370840">
                <a:tc rowSpan="3">
                  <a:txBody>
                    <a:bodyPr/>
                    <a:lstStyle/>
                    <a:p>
                      <a:r>
                        <a:rPr lang="en-US" sz="1200"/>
                        <a:t>1. Develop team-specific work coverage plans</a:t>
                      </a:r>
                      <a:endParaRPr lang="en-CA" sz="1200"/>
                    </a:p>
                  </a:txBody>
                  <a:tcPr/>
                </a:tc>
                <a:tc>
                  <a:txBody>
                    <a:bodyPr/>
                    <a:lstStyle/>
                    <a:p>
                      <a:r>
                        <a:rPr lang="en-US" sz="1200"/>
                        <a:t>1. Meet at the team level to discuss the specific coverage levels and high-level plans.</a:t>
                      </a:r>
                      <a:endParaRPr lang="en-CA" sz="1200"/>
                    </a:p>
                  </a:txBody>
                  <a:tcPr/>
                </a:tc>
                <a:tc>
                  <a:txBody>
                    <a:bodyPr/>
                    <a:lstStyle/>
                    <a:p>
                      <a:r>
                        <a:rPr lang="en-US" sz="1200"/>
                        <a:t>Managers and teams</a:t>
                      </a:r>
                      <a:endParaRPr lang="en-CA" sz="1200"/>
                    </a:p>
                  </a:txBody>
                  <a:tcPr/>
                </a:tc>
                <a:tc rowSpan="3">
                  <a:txBody>
                    <a:bodyPr/>
                    <a:lstStyle/>
                    <a:p>
                      <a:pPr algn="ctr"/>
                      <a:r>
                        <a:rPr lang="en-US" sz="1200"/>
                        <a:t>1-2 working days</a:t>
                      </a:r>
                      <a:endParaRPr lang="en-CA" sz="1200"/>
                    </a:p>
                  </a:txBody>
                  <a:tcPr anchor="ctr"/>
                </a:tc>
                <a:extLst>
                  <a:ext uri="{0D108BD9-81ED-4DB2-BD59-A6C34878D82A}">
                    <a16:rowId xmlns:a16="http://schemas.microsoft.com/office/drawing/2014/main" val="1404124245"/>
                  </a:ext>
                </a:extLst>
              </a:tr>
              <a:tr h="370840">
                <a:tc vMerge="1">
                  <a:txBody>
                    <a:bodyPr/>
                    <a:lstStyle/>
                    <a:p>
                      <a:endParaRPr lang="en-CA" sz="1400"/>
                    </a:p>
                  </a:txBody>
                  <a:tcPr/>
                </a:tc>
                <a:tc>
                  <a:txBody>
                    <a:bodyPr/>
                    <a:lstStyle/>
                    <a:p>
                      <a:r>
                        <a:rPr lang="en-US" sz="1200"/>
                        <a:t>2. Review the data on business priorities, essential vs. non-essential functions, current coverage needs, skill inventories, and productivity measures, if available. </a:t>
                      </a:r>
                      <a:endParaRPr lang="en-CA" sz="1200"/>
                    </a:p>
                  </a:txBody>
                  <a:tcPr/>
                </a:tc>
                <a:tc>
                  <a:txBody>
                    <a:bodyPr/>
                    <a:lstStyle/>
                    <a:p>
                      <a:r>
                        <a:rPr lang="en-US" sz="1200"/>
                        <a:t>Managers and teams</a:t>
                      </a:r>
                      <a:endParaRPr lang="en-CA" sz="1200"/>
                    </a:p>
                  </a:txBody>
                  <a:tcPr/>
                </a:tc>
                <a:tc vMerge="1">
                  <a:txBody>
                    <a:bodyPr/>
                    <a:lstStyle/>
                    <a:p>
                      <a:endParaRPr lang="en-CA" sz="1400"/>
                    </a:p>
                  </a:txBody>
                  <a:tcPr/>
                </a:tc>
                <a:extLst>
                  <a:ext uri="{0D108BD9-81ED-4DB2-BD59-A6C34878D82A}">
                    <a16:rowId xmlns:a16="http://schemas.microsoft.com/office/drawing/2014/main" val="3863167168"/>
                  </a:ext>
                </a:extLst>
              </a:tr>
              <a:tr h="532102">
                <a:tc vMerge="1">
                  <a:txBody>
                    <a:bodyPr/>
                    <a:lstStyle/>
                    <a:p>
                      <a:endParaRPr lang="en-CA" sz="1400"/>
                    </a:p>
                  </a:txBody>
                  <a:tcPr/>
                </a:tc>
                <a:tc>
                  <a:txBody>
                    <a:bodyPr/>
                    <a:lstStyle/>
                    <a:p>
                      <a:r>
                        <a:rPr lang="en-US" sz="1200"/>
                        <a:t>3. Brainstorm team-specific actions that will enable the execution of the high-level coverage plan in reality.</a:t>
                      </a:r>
                      <a:endParaRPr lang="en-CA" sz="1200"/>
                    </a:p>
                  </a:txBody>
                  <a:tcPr/>
                </a:tc>
                <a:tc>
                  <a:txBody>
                    <a:bodyPr/>
                    <a:lstStyle/>
                    <a:p>
                      <a:r>
                        <a:rPr lang="en-US" sz="1200"/>
                        <a:t>Managers and teams</a:t>
                      </a:r>
                      <a:endParaRPr lang="en-CA" sz="1200"/>
                    </a:p>
                  </a:txBody>
                  <a:tcPr/>
                </a:tc>
                <a:tc vMerge="1">
                  <a:txBody>
                    <a:bodyPr/>
                    <a:lstStyle/>
                    <a:p>
                      <a:endParaRPr lang="en-CA" sz="1400"/>
                    </a:p>
                  </a:txBody>
                  <a:tcPr/>
                </a:tc>
                <a:extLst>
                  <a:ext uri="{0D108BD9-81ED-4DB2-BD59-A6C34878D82A}">
                    <a16:rowId xmlns:a16="http://schemas.microsoft.com/office/drawing/2014/main" val="3713737199"/>
                  </a:ext>
                </a:extLst>
              </a:tr>
              <a:tr h="370840">
                <a:tc rowSpan="5">
                  <a:txBody>
                    <a:bodyPr/>
                    <a:lstStyle/>
                    <a:p>
                      <a:r>
                        <a:rPr lang="en-US" sz="1200"/>
                        <a:t>2. Track &amp; manage</a:t>
                      </a:r>
                      <a:endParaRPr lang="en-CA" sz="1200"/>
                    </a:p>
                  </a:txBody>
                  <a:tcPr/>
                </a:tc>
                <a:tc>
                  <a:txBody>
                    <a:bodyPr/>
                    <a:lstStyle/>
                    <a:p>
                      <a:r>
                        <a:rPr lang="en-US" sz="1200"/>
                        <a:t>1. Maintain a live repository of data on current coverage levels, skill inventories, productivity measures, and issues that arise.</a:t>
                      </a:r>
                      <a:endParaRPr lang="en-CA" sz="1200"/>
                    </a:p>
                  </a:txBody>
                  <a:tcPr/>
                </a:tc>
                <a:tc>
                  <a:txBody>
                    <a:bodyPr/>
                    <a:lstStyle/>
                    <a:p>
                      <a:r>
                        <a:rPr lang="en-US" sz="1200"/>
                        <a:t>Managers</a:t>
                      </a:r>
                      <a:endParaRPr lang="en-CA" sz="1200"/>
                    </a:p>
                  </a:txBody>
                  <a:tcPr/>
                </a:tc>
                <a:tc rowSpan="4">
                  <a:txBody>
                    <a:bodyPr/>
                    <a:lstStyle/>
                    <a:p>
                      <a:pPr algn="ctr"/>
                      <a:r>
                        <a:rPr lang="en-US" sz="1200"/>
                        <a:t>5-10 working days</a:t>
                      </a:r>
                      <a:endParaRPr lang="en-CA" sz="1200"/>
                    </a:p>
                  </a:txBody>
                  <a:tcPr anchor="ctr"/>
                </a:tc>
                <a:extLst>
                  <a:ext uri="{0D108BD9-81ED-4DB2-BD59-A6C34878D82A}">
                    <a16:rowId xmlns:a16="http://schemas.microsoft.com/office/drawing/2014/main" val="1692759463"/>
                  </a:ext>
                </a:extLst>
              </a:tr>
              <a:tr h="370840">
                <a:tc vMerge="1">
                  <a:txBody>
                    <a:bodyPr/>
                    <a:lstStyle/>
                    <a:p>
                      <a:endParaRPr lang="en-CA" sz="1400"/>
                    </a:p>
                  </a:txBody>
                  <a:tcPr/>
                </a:tc>
                <a:tc>
                  <a:txBody>
                    <a:bodyPr/>
                    <a:lstStyle/>
                    <a:p>
                      <a:r>
                        <a:rPr lang="en-US" sz="1200"/>
                        <a:t>2. After 5-10 working days, review team-specific issues with individual teams and brainstorm revisions to work coverage plans.</a:t>
                      </a:r>
                      <a:endParaRPr lang="en-CA" sz="1200"/>
                    </a:p>
                  </a:txBody>
                  <a:tcPr/>
                </a:tc>
                <a:tc>
                  <a:txBody>
                    <a:bodyPr/>
                    <a:lstStyle/>
                    <a:p>
                      <a:r>
                        <a:rPr lang="en-US" sz="1200"/>
                        <a:t>Managers</a:t>
                      </a:r>
                      <a:endParaRPr lang="en-CA" sz="1200"/>
                    </a:p>
                  </a:txBody>
                  <a:tcPr/>
                </a:tc>
                <a:tc vMerge="1">
                  <a:txBody>
                    <a:bodyPr/>
                    <a:lstStyle/>
                    <a:p>
                      <a:endParaRPr lang="en-CA" sz="1400"/>
                    </a:p>
                  </a:txBody>
                  <a:tcPr/>
                </a:tc>
                <a:extLst>
                  <a:ext uri="{0D108BD9-81ED-4DB2-BD59-A6C34878D82A}">
                    <a16:rowId xmlns:a16="http://schemas.microsoft.com/office/drawing/2014/main" val="4205729816"/>
                  </a:ext>
                </a:extLst>
              </a:tr>
              <a:tr h="370840">
                <a:tc vMerge="1">
                  <a:txBody>
                    <a:bodyPr/>
                    <a:lstStyle/>
                    <a:p>
                      <a:endParaRPr lang="en-CA"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3. Report any team-specific challenges back to senior leadership working review for systemic assessment.</a:t>
                      </a:r>
                      <a:endParaRPr lang="en-CA" sz="1200"/>
                    </a:p>
                  </a:txBody>
                  <a:tcPr/>
                </a:tc>
                <a:tc>
                  <a:txBody>
                    <a:bodyPr/>
                    <a:lstStyle/>
                    <a:p>
                      <a:r>
                        <a:rPr lang="en-US" sz="1200"/>
                        <a:t>Manager and teams</a:t>
                      </a:r>
                      <a:endParaRPr lang="en-CA" sz="1200"/>
                    </a:p>
                  </a:txBody>
                  <a:tcPr/>
                </a:tc>
                <a:tc vMerge="1">
                  <a:txBody>
                    <a:bodyPr/>
                    <a:lstStyle/>
                    <a:p>
                      <a:endParaRPr lang="en-CA" sz="1400"/>
                    </a:p>
                  </a:txBody>
                  <a:tcPr/>
                </a:tc>
                <a:extLst>
                  <a:ext uri="{0D108BD9-81ED-4DB2-BD59-A6C34878D82A}">
                    <a16:rowId xmlns:a16="http://schemas.microsoft.com/office/drawing/2014/main" val="2062800070"/>
                  </a:ext>
                </a:extLst>
              </a:tr>
              <a:tr h="354765">
                <a:tc vMerge="1">
                  <a:txBody>
                    <a:bodyPr/>
                    <a:lstStyle/>
                    <a:p>
                      <a:endParaRPr lang="en-CA" sz="1400"/>
                    </a:p>
                  </a:txBody>
                  <a:tcPr/>
                </a:tc>
                <a:tc>
                  <a:txBody>
                    <a:bodyPr/>
                    <a:lstStyle/>
                    <a:p>
                      <a:r>
                        <a:rPr lang="en-US" sz="1200"/>
                        <a:t>4. Implement revised work coverage plans.</a:t>
                      </a:r>
                    </a:p>
                  </a:txBody>
                  <a:tcPr/>
                </a:tc>
                <a:tc>
                  <a:txBody>
                    <a:bodyPr/>
                    <a:lstStyle/>
                    <a:p>
                      <a:r>
                        <a:rPr lang="en-US" sz="1200"/>
                        <a:t>Manager and teams</a:t>
                      </a:r>
                      <a:endParaRPr lang="en-CA" sz="1200"/>
                    </a:p>
                  </a:txBody>
                  <a:tcPr/>
                </a:tc>
                <a:tc vMerge="1">
                  <a:txBody>
                    <a:bodyPr/>
                    <a:lstStyle/>
                    <a:p>
                      <a:endParaRPr lang="en-CA" sz="1400"/>
                    </a:p>
                  </a:txBody>
                  <a:tcPr/>
                </a:tc>
                <a:extLst>
                  <a:ext uri="{0D108BD9-81ED-4DB2-BD59-A6C34878D82A}">
                    <a16:rowId xmlns:a16="http://schemas.microsoft.com/office/drawing/2014/main" val="764956775"/>
                  </a:ext>
                </a:extLst>
              </a:tr>
              <a:tr h="221436">
                <a:tc vMerge="1">
                  <a:txBody>
                    <a:bodyPr/>
                    <a:lstStyle/>
                    <a:p>
                      <a:endParaRPr lang="en-CA" sz="1200"/>
                    </a:p>
                  </a:txBody>
                  <a:tcPr/>
                </a:tc>
                <a:tc>
                  <a:txBody>
                    <a:bodyPr/>
                    <a:lstStyle/>
                    <a:p>
                      <a:r>
                        <a:rPr lang="en-US" sz="1200"/>
                        <a:t>5. Continually review data for progress monitoring and course-correction.</a:t>
                      </a:r>
                    </a:p>
                    <a:p>
                      <a:endParaRPr lang="en-US" sz="1200"/>
                    </a:p>
                    <a:p>
                      <a:pPr marL="0" indent="0">
                        <a:buFont typeface="Arial" panose="020B0604020202020204" pitchFamily="34" charset="0"/>
                        <a:buNone/>
                      </a:pPr>
                      <a:r>
                        <a:rPr lang="en-US" sz="1200"/>
                        <a:t>NOTE: Should organizational and team-specific coverage plans not work for individual employees, after a 10-working-day period, move to Phase III to explore alternatives.</a:t>
                      </a:r>
                    </a:p>
                  </a:txBody>
                  <a:tcPr/>
                </a:tc>
                <a:tc>
                  <a:txBody>
                    <a:bodyPr/>
                    <a:lstStyle/>
                    <a:p>
                      <a:r>
                        <a:rPr lang="en-US" sz="1200"/>
                        <a:t>Managers</a:t>
                      </a:r>
                      <a:endParaRPr lang="en-CA" sz="1200"/>
                    </a:p>
                  </a:txBody>
                  <a:tcPr/>
                </a:tc>
                <a:tc>
                  <a:txBody>
                    <a:bodyPr/>
                    <a:lstStyle/>
                    <a:p>
                      <a:pPr algn="ctr"/>
                      <a:r>
                        <a:rPr lang="en-US" sz="1200" dirty="0"/>
                        <a:t>Ongoing</a:t>
                      </a:r>
                      <a:endParaRPr lang="en-CA" sz="1200" dirty="0"/>
                    </a:p>
                  </a:txBody>
                  <a:tcPr anchor="ctr"/>
                </a:tc>
                <a:extLst>
                  <a:ext uri="{0D108BD9-81ED-4DB2-BD59-A6C34878D82A}">
                    <a16:rowId xmlns:a16="http://schemas.microsoft.com/office/drawing/2014/main" val="1853418539"/>
                  </a:ext>
                </a:extLst>
              </a:tr>
            </a:tbl>
          </a:graphicData>
        </a:graphic>
      </p:graphicFrame>
    </p:spTree>
    <p:extLst>
      <p:ext uri="{BB962C8B-B14F-4D97-AF65-F5344CB8AC3E}">
        <p14:creationId xmlns:p14="http://schemas.microsoft.com/office/powerpoint/2010/main" val="290490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6898AF-7A03-F140-B7B4-6BF59FD40A8E}"/>
              </a:ext>
            </a:extLst>
          </p:cNvPr>
          <p:cNvSpPr>
            <a:spLocks noGrp="1"/>
          </p:cNvSpPr>
          <p:nvPr>
            <p:ph type="body" sz="quarter" idx="4294967295"/>
          </p:nvPr>
        </p:nvSpPr>
        <p:spPr>
          <a:xfrm>
            <a:off x="4950353" y="894824"/>
            <a:ext cx="6597720" cy="457200"/>
          </a:xfrm>
          <a:prstGeom prst="rect">
            <a:avLst/>
          </a:prstGeom>
        </p:spPr>
        <p:txBody>
          <a:bodyPr/>
          <a:lstStyle/>
          <a:p>
            <a:pPr marL="0" indent="0">
              <a:buNone/>
            </a:pPr>
            <a:r>
              <a:rPr lang="en-US">
                <a:solidFill>
                  <a:schemeClr val="accent1"/>
                </a:solidFill>
                <a:latin typeface="Montserrat SemiBold" panose="00000700000000000000" pitchFamily="2" charset="0"/>
              </a:rPr>
              <a:t>Adapting current performance management processes</a:t>
            </a:r>
          </a:p>
        </p:txBody>
      </p:sp>
      <p:sp>
        <p:nvSpPr>
          <p:cNvPr id="6" name="Title 5">
            <a:extLst>
              <a:ext uri="{FF2B5EF4-FFF2-40B4-BE49-F238E27FC236}">
                <a16:creationId xmlns:a16="http://schemas.microsoft.com/office/drawing/2014/main" id="{F4CA82B1-EF6B-6442-AFD4-99B7AC11CD83}"/>
              </a:ext>
            </a:extLst>
          </p:cNvPr>
          <p:cNvSpPr>
            <a:spLocks noGrp="1"/>
          </p:cNvSpPr>
          <p:nvPr>
            <p:ph type="title"/>
          </p:nvPr>
        </p:nvSpPr>
        <p:spPr>
          <a:xfrm>
            <a:off x="296122" y="424347"/>
            <a:ext cx="3452813" cy="2197100"/>
          </a:xfrm>
        </p:spPr>
        <p:txBody>
          <a:bodyPr/>
          <a:lstStyle/>
          <a:p>
            <a:pPr>
              <a:lnSpc>
                <a:spcPct val="90000"/>
              </a:lnSpc>
            </a:pPr>
            <a:r>
              <a:rPr lang="en-US">
                <a:solidFill>
                  <a:schemeClr val="bg1"/>
                </a:solidFill>
              </a:rPr>
              <a:t>Performance Levels</a:t>
            </a:r>
          </a:p>
        </p:txBody>
      </p:sp>
      <p:sp>
        <p:nvSpPr>
          <p:cNvPr id="14" name="Text Placeholder 6">
            <a:extLst>
              <a:ext uri="{FF2B5EF4-FFF2-40B4-BE49-F238E27FC236}">
                <a16:creationId xmlns:a16="http://schemas.microsoft.com/office/drawing/2014/main" id="{598A4212-10DE-4744-A78A-B5F7C1DDE3D1}"/>
              </a:ext>
            </a:extLst>
          </p:cNvPr>
          <p:cNvSpPr txBox="1">
            <a:spLocks/>
          </p:cNvSpPr>
          <p:nvPr/>
        </p:nvSpPr>
        <p:spPr>
          <a:xfrm>
            <a:off x="0" y="2962746"/>
            <a:ext cx="4045058" cy="2802772"/>
          </a:xfrm>
          <a:prstGeom prst="rect">
            <a:avLst/>
          </a:prstGeom>
        </p:spPr>
        <p:txBody>
          <a:bodyPr lIns="0" tIns="0" rIns="0" bIns="0">
            <a:noAutofit/>
          </a:bodyPr>
          <a:lstStyle>
            <a:lvl1pPr marL="0" indent="0" algn="l" defTabSz="914400" rtl="0" eaLnBrk="1" latinLnBrk="0" hangingPunct="1">
              <a:lnSpc>
                <a:spcPts val="2400"/>
              </a:lnSpc>
              <a:spcBef>
                <a:spcPts val="1000"/>
              </a:spcBef>
              <a:buFont typeface="Arial" panose="020B0604020202020204" pitchFamily="34" charset="0"/>
              <a:buNone/>
              <a:defRPr sz="2000" b="0" i="0" kern="1200" spc="0">
                <a:solidFill>
                  <a:srgbClr val="2576B7"/>
                </a:solidFill>
                <a:latin typeface="Montserrat" pitchFamily="2" charset="77"/>
                <a:ea typeface="+mn-ea"/>
                <a:cs typeface="Arial" panose="020B0604020202020204" pitchFamily="34" charset="0"/>
              </a:defRPr>
            </a:lvl1pPr>
            <a:lvl2pPr marL="457200" indent="0" algn="l" defTabSz="914400" rtl="0" eaLnBrk="1" latinLnBrk="0" hangingPunct="1">
              <a:lnSpc>
                <a:spcPts val="2400"/>
              </a:lnSpc>
              <a:spcBef>
                <a:spcPts val="500"/>
              </a:spcBef>
              <a:buFont typeface="Arial" panose="020B0604020202020204" pitchFamily="34" charset="0"/>
              <a:buNone/>
              <a:defRPr sz="2000" kern="1200">
                <a:solidFill>
                  <a:srgbClr val="848585"/>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2400"/>
              </a:lnSpc>
              <a:spcBef>
                <a:spcPts val="500"/>
              </a:spcBef>
              <a:buFont typeface="Arial" panose="020B0604020202020204" pitchFamily="34" charset="0"/>
              <a:buNone/>
              <a:defRPr sz="2000" kern="1200">
                <a:solidFill>
                  <a:srgbClr val="848585"/>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2400"/>
              </a:lnSpc>
              <a:spcBef>
                <a:spcPts val="500"/>
              </a:spcBef>
              <a:buFont typeface="Arial" panose="020B0604020202020204" pitchFamily="34" charset="0"/>
              <a:buNone/>
              <a:defRPr sz="2000" kern="1200">
                <a:solidFill>
                  <a:srgbClr val="848585"/>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2400"/>
              </a:lnSpc>
              <a:spcBef>
                <a:spcPts val="500"/>
              </a:spcBef>
              <a:buFont typeface="Arial" panose="020B0604020202020204" pitchFamily="34" charset="0"/>
              <a:buNone/>
              <a:defRPr sz="2000" kern="1200">
                <a:solidFill>
                  <a:srgbClr val="84858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6713">
              <a:lnSpc>
                <a:spcPct val="110000"/>
              </a:lnSpc>
            </a:pPr>
            <a:endParaRPr lang="en-US" sz="1000">
              <a:solidFill>
                <a:schemeClr val="bg1"/>
              </a:solidFill>
              <a:latin typeface="Roboto Condensed Light" panose="02000000000000000000" pitchFamily="2" charset="0"/>
              <a:ea typeface="Roboto Condensed Light" panose="02000000000000000000" pitchFamily="2" charset="0"/>
            </a:endParaRPr>
          </a:p>
        </p:txBody>
      </p:sp>
      <p:sp>
        <p:nvSpPr>
          <p:cNvPr id="2" name="Rectangle 1">
            <a:extLst>
              <a:ext uri="{FF2B5EF4-FFF2-40B4-BE49-F238E27FC236}">
                <a16:creationId xmlns:a16="http://schemas.microsoft.com/office/drawing/2014/main" id="{A5E898C2-D835-4A26-9389-E5295C4D4A2C}"/>
              </a:ext>
            </a:extLst>
          </p:cNvPr>
          <p:cNvSpPr/>
          <p:nvPr/>
        </p:nvSpPr>
        <p:spPr>
          <a:xfrm>
            <a:off x="4950353" y="1973091"/>
            <a:ext cx="6705938" cy="3970318"/>
          </a:xfrm>
          <a:prstGeom prst="rect">
            <a:avLst/>
          </a:prstGeom>
        </p:spPr>
        <p:txBody>
          <a:bodyPr wrap="square">
            <a:spAutoFit/>
          </a:bodyPr>
          <a:lstStyle/>
          <a:p>
            <a:pPr marL="285750" lvl="1" indent="-285750">
              <a:buFont typeface="Arial" panose="020B0604020202020204" pitchFamily="34" charset="0"/>
              <a:buChar char="•"/>
            </a:pPr>
            <a:r>
              <a:rPr lang="en-CA" sz="1800"/>
              <a:t>Assess roles and responsibilities of all team members and adapt to match new organizational priorities.</a:t>
            </a:r>
          </a:p>
          <a:p>
            <a:pPr marL="285750" lvl="1" indent="-285750">
              <a:buFont typeface="Arial" panose="020B0604020202020204" pitchFamily="34" charset="0"/>
              <a:buChar char="•"/>
            </a:pPr>
            <a:r>
              <a:rPr lang="en-CA" sz="1800"/>
              <a:t>Identify which performance expectations can be based on clear deliverables.</a:t>
            </a:r>
          </a:p>
          <a:p>
            <a:pPr marL="285750" lvl="1" indent="-285750">
              <a:buFont typeface="Arial" panose="020B0604020202020204" pitchFamily="34" charset="0"/>
              <a:buChar char="•"/>
            </a:pPr>
            <a:r>
              <a:rPr lang="en-CA" sz="1800"/>
              <a:t>Create accountability on the team by assigning who is responsible for which outputs as well as who is the “project manager” in charge of checking in with team members.</a:t>
            </a:r>
          </a:p>
          <a:p>
            <a:pPr marL="285750" lvl="1" indent="-285750">
              <a:buFont typeface="Arial" panose="020B0604020202020204" pitchFamily="34" charset="0"/>
              <a:buChar char="•"/>
            </a:pPr>
            <a:r>
              <a:rPr lang="en-CA" sz="1800"/>
              <a:t>Leverage technology to track performance progress.</a:t>
            </a:r>
          </a:p>
          <a:p>
            <a:pPr marL="285750" lvl="1" indent="-285750">
              <a:buFont typeface="Arial" panose="020B0604020202020204" pitchFamily="34" charset="0"/>
              <a:buChar char="•"/>
            </a:pPr>
            <a:r>
              <a:rPr lang="en-CA" sz="1800"/>
              <a:t>Check-in: Have</a:t>
            </a:r>
            <a:r>
              <a:rPr lang="en-US" sz="1800"/>
              <a:t> a conversation with the employee to ensure that new performance levels make sense and accommodate their needs. Keep up to date regarding extended leave policies if the employee cannot manage childcare and work priorities and refer to our next section for more guidance.</a:t>
            </a:r>
            <a:endParaRPr lang="en-CA" sz="1800"/>
          </a:p>
          <a:p>
            <a:pPr marL="742950" lvl="1" indent="-285750">
              <a:buFont typeface="Arial" panose="020B0604020202020204" pitchFamily="34" charset="0"/>
              <a:buChar char="•"/>
            </a:pPr>
            <a:endParaRPr lang="en-US" sz="1800"/>
          </a:p>
        </p:txBody>
      </p:sp>
    </p:spTree>
    <p:extLst>
      <p:ext uri="{BB962C8B-B14F-4D97-AF65-F5344CB8AC3E}">
        <p14:creationId xmlns:p14="http://schemas.microsoft.com/office/powerpoint/2010/main" val="29570657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96ACD3-EE88-41D1-862E-95724F314A73}"/>
              </a:ext>
            </a:extLst>
          </p:cNvPr>
          <p:cNvSpPr>
            <a:spLocks noGrp="1"/>
          </p:cNvSpPr>
          <p:nvPr>
            <p:ph type="title"/>
          </p:nvPr>
        </p:nvSpPr>
        <p:spPr>
          <a:xfrm>
            <a:off x="359765" y="1151713"/>
            <a:ext cx="11084860" cy="1130188"/>
          </a:xfrm>
        </p:spPr>
        <p:txBody>
          <a:bodyPr/>
          <a:lstStyle/>
          <a:p>
            <a:r>
              <a:rPr lang="en-US" sz="2400"/>
              <a:t>Phase III</a:t>
            </a:r>
            <a:endParaRPr lang="en-CA" sz="2400"/>
          </a:p>
        </p:txBody>
      </p:sp>
      <p:sp>
        <p:nvSpPr>
          <p:cNvPr id="4" name="Text Placeholder 26">
            <a:extLst>
              <a:ext uri="{FF2B5EF4-FFF2-40B4-BE49-F238E27FC236}">
                <a16:creationId xmlns:a16="http://schemas.microsoft.com/office/drawing/2014/main" id="{BE8D9A5D-FD94-4317-A3B5-14E491C5C5F1}"/>
              </a:ext>
            </a:extLst>
          </p:cNvPr>
          <p:cNvSpPr txBox="1">
            <a:spLocks/>
          </p:cNvSpPr>
          <p:nvPr/>
        </p:nvSpPr>
        <p:spPr>
          <a:xfrm>
            <a:off x="2195910" y="774340"/>
            <a:ext cx="2630227" cy="1815594"/>
          </a:xfrm>
          <a:prstGeom prst="rect">
            <a:avLst/>
          </a:prstGeom>
          <a:solidFill>
            <a:srgbClr val="A6A6A6"/>
          </a:solidFill>
          <a:effectLst>
            <a:outerShdw blurRad="254000" sx="102000" sy="102000" algn="ctr" rotWithShape="0">
              <a:prstClr val="black">
                <a:alpha val="25000"/>
              </a:prstClr>
            </a:outerShdw>
          </a:effectLst>
        </p:spPr>
        <p:txBody>
          <a:bodyPr wrap="square" lIns="180000" tIns="612000" rIns="180000" bIns="180000">
            <a:noAutofit/>
          </a:bodyPr>
          <a:lstStyle>
            <a:lvl1pPr marL="0" indent="0" algn="l" defTabSz="914400" rtl="0" eaLnBrk="1" latinLnBrk="0" hangingPunct="1">
              <a:lnSpc>
                <a:spcPct val="110000"/>
              </a:lnSpc>
              <a:spcBef>
                <a:spcPts val="1000"/>
              </a:spcBef>
              <a:buFont typeface="Arial" panose="020B0604020202020204" pitchFamily="34" charset="0"/>
              <a:buNone/>
              <a:defRPr sz="1400" b="0" i="0" kern="1200">
                <a:solidFill>
                  <a:srgbClr val="000000"/>
                </a:solidFill>
                <a:latin typeface="Roboto Condensed Light" panose="02000000000000000000" pitchFamily="2" charset="0"/>
                <a:ea typeface="Roboto Condensed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Roboto Condensed Light" panose="02000000000000000000" pitchFamily="2" charset="0"/>
                <a:ea typeface="Roboto Condensed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Roboto Condensed Light" panose="02000000000000000000" pitchFamily="2" charset="0"/>
                <a:ea typeface="Roboto Condensed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Roboto Condensed Light" panose="02000000000000000000" pitchFamily="2" charset="0"/>
                <a:ea typeface="Roboto Condensed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Roboto Condensed Light" panose="02000000000000000000" pitchFamily="2" charset="0"/>
                <a:ea typeface="Roboto Condensed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tx1">
                    <a:lumMod val="65000"/>
                    <a:lumOff val="35000"/>
                  </a:schemeClr>
                </a:solidFill>
              </a:rPr>
              <a:t>.</a:t>
            </a:r>
          </a:p>
        </p:txBody>
      </p:sp>
      <p:sp>
        <p:nvSpPr>
          <p:cNvPr id="5" name="object 16">
            <a:extLst>
              <a:ext uri="{FF2B5EF4-FFF2-40B4-BE49-F238E27FC236}">
                <a16:creationId xmlns:a16="http://schemas.microsoft.com/office/drawing/2014/main" id="{49A1963E-5178-420D-A8A4-017B712618EB}"/>
              </a:ext>
            </a:extLst>
          </p:cNvPr>
          <p:cNvSpPr/>
          <p:nvPr/>
        </p:nvSpPr>
        <p:spPr>
          <a:xfrm flipV="1">
            <a:off x="2194251" y="764000"/>
            <a:ext cx="2633438" cy="45719"/>
          </a:xfrm>
          <a:custGeom>
            <a:avLst/>
            <a:gdLst/>
            <a:ahLst/>
            <a:cxnLst/>
            <a:rect l="l" t="t" r="r" b="b"/>
            <a:pathLst>
              <a:path w="6284595" h="20955">
                <a:moveTo>
                  <a:pt x="0" y="20941"/>
                </a:moveTo>
                <a:lnTo>
                  <a:pt x="6284279" y="20941"/>
                </a:lnTo>
                <a:lnTo>
                  <a:pt x="6284279" y="0"/>
                </a:lnTo>
                <a:lnTo>
                  <a:pt x="0" y="0"/>
                </a:lnTo>
                <a:lnTo>
                  <a:pt x="0" y="20941"/>
                </a:lnTo>
                <a:close/>
              </a:path>
            </a:pathLst>
          </a:custGeom>
          <a:solidFill>
            <a:srgbClr val="A6A6A6"/>
          </a:solidFill>
        </p:spPr>
        <p:txBody>
          <a:bodyPr wrap="square" lIns="0" tIns="0" rIns="0" bIns="0" rtlCol="0">
            <a:noAutofit/>
          </a:bodyPr>
          <a:lstStyle/>
          <a:p>
            <a:endParaRPr sz="662">
              <a:solidFill>
                <a:schemeClr val="tx1">
                  <a:lumMod val="65000"/>
                  <a:lumOff val="35000"/>
                </a:schemeClr>
              </a:solidFill>
              <a:latin typeface="Roboto Condensed Light" panose="02000000000000000000" pitchFamily="2" charset="0"/>
            </a:endParaRPr>
          </a:p>
        </p:txBody>
      </p:sp>
      <p:sp>
        <p:nvSpPr>
          <p:cNvPr id="6" name="Text Placeholder 23">
            <a:extLst>
              <a:ext uri="{FF2B5EF4-FFF2-40B4-BE49-F238E27FC236}">
                <a16:creationId xmlns:a16="http://schemas.microsoft.com/office/drawing/2014/main" id="{F9E55D64-0687-4FCD-A62A-B7A71F05202E}"/>
              </a:ext>
            </a:extLst>
          </p:cNvPr>
          <p:cNvSpPr txBox="1">
            <a:spLocks/>
          </p:cNvSpPr>
          <p:nvPr/>
        </p:nvSpPr>
        <p:spPr>
          <a:xfrm>
            <a:off x="2007192" y="997389"/>
            <a:ext cx="3007556" cy="379405"/>
          </a:xfrm>
          <a:prstGeom prst="rect">
            <a:avLst/>
          </a:prstGeom>
          <a:noFill/>
        </p:spPr>
        <p:txBody>
          <a:bodyPr lIns="180000" rIns="180000">
            <a:no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rgbClr val="41439A"/>
                </a:solidFill>
                <a:latin typeface="Montserrat SemiBold"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ontserrat SemiBold"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ontserrat SemiBold"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ontserrat SemiBold"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ontserrat SemiBold"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a:solidFill>
                  <a:schemeClr val="tx1">
                    <a:lumMod val="65000"/>
                    <a:lumOff val="35000"/>
                  </a:schemeClr>
                </a:solidFill>
              </a:rPr>
              <a:t>1. </a:t>
            </a:r>
          </a:p>
          <a:p>
            <a:pPr algn="ctr"/>
            <a:r>
              <a:rPr lang="en-US" sz="1800">
                <a:solidFill>
                  <a:schemeClr val="tx1">
                    <a:lumMod val="65000"/>
                    <a:lumOff val="35000"/>
                  </a:schemeClr>
                </a:solidFill>
              </a:rPr>
              <a:t>Phase I Mitigation:  Senior Leadership Sets Policy &amp; Coverage Direction</a:t>
            </a:r>
          </a:p>
        </p:txBody>
      </p:sp>
      <p:sp>
        <p:nvSpPr>
          <p:cNvPr id="7" name="Text Placeholder 26">
            <a:extLst>
              <a:ext uri="{FF2B5EF4-FFF2-40B4-BE49-F238E27FC236}">
                <a16:creationId xmlns:a16="http://schemas.microsoft.com/office/drawing/2014/main" id="{CD90A510-6B9D-49E6-8EFE-91A682A29B21}"/>
              </a:ext>
            </a:extLst>
          </p:cNvPr>
          <p:cNvSpPr txBox="1">
            <a:spLocks/>
          </p:cNvSpPr>
          <p:nvPr/>
        </p:nvSpPr>
        <p:spPr>
          <a:xfrm>
            <a:off x="5375594" y="780804"/>
            <a:ext cx="2625423" cy="1809130"/>
          </a:xfrm>
          <a:prstGeom prst="rect">
            <a:avLst/>
          </a:prstGeom>
          <a:solidFill>
            <a:schemeClr val="bg1">
              <a:lumMod val="65000"/>
            </a:schemeClr>
          </a:solidFill>
          <a:effectLst>
            <a:outerShdw blurRad="254000" sx="102000" sy="102000" algn="ctr" rotWithShape="0">
              <a:prstClr val="black">
                <a:alpha val="25000"/>
              </a:prstClr>
            </a:outerShdw>
          </a:effectLst>
        </p:spPr>
        <p:txBody>
          <a:bodyPr wrap="square" lIns="180000" tIns="612000" rIns="180000" bIns="180000">
            <a:noAutofit/>
          </a:bodyPr>
          <a:lstStyle>
            <a:defPPr>
              <a:defRPr lang="en-US"/>
            </a:defPPr>
            <a:lvl1pPr indent="0" defTabSz="914400">
              <a:lnSpc>
                <a:spcPct val="110000"/>
              </a:lnSpc>
              <a:spcBef>
                <a:spcPts val="1000"/>
              </a:spcBef>
              <a:buFont typeface="Arial" panose="020B0604020202020204" pitchFamily="34" charset="0"/>
              <a:buNone/>
              <a:defRPr sz="1400" b="0" i="0">
                <a:solidFill>
                  <a:srgbClr val="000000"/>
                </a:solidFill>
                <a:latin typeface="Roboto Condensed Light" panose="02000000000000000000" pitchFamily="2" charset="0"/>
                <a:ea typeface="Roboto Condensed Light" panose="02000000000000000000" pitchFamily="2" charset="0"/>
              </a:defRPr>
            </a:lvl1pPr>
            <a:lvl2pPr marL="685800" indent="-228600" defTabSz="914400">
              <a:lnSpc>
                <a:spcPct val="90000"/>
              </a:lnSpc>
              <a:spcBef>
                <a:spcPts val="500"/>
              </a:spcBef>
              <a:buFont typeface="Arial" panose="020B0604020202020204" pitchFamily="34" charset="0"/>
              <a:buChar char="•"/>
              <a:defRPr sz="1600" b="0" i="0">
                <a:latin typeface="Roboto Condensed Light" panose="02000000000000000000" pitchFamily="2" charset="0"/>
                <a:ea typeface="Roboto Condensed Light" panose="02000000000000000000" pitchFamily="2" charset="0"/>
              </a:defRPr>
            </a:lvl2pPr>
            <a:lvl3pPr marL="1143000" indent="-228600" defTabSz="914400">
              <a:lnSpc>
                <a:spcPct val="90000"/>
              </a:lnSpc>
              <a:spcBef>
                <a:spcPts val="500"/>
              </a:spcBef>
              <a:buFont typeface="Arial" panose="020B0604020202020204" pitchFamily="34" charset="0"/>
              <a:buChar char="•"/>
              <a:defRPr sz="1600" b="0" i="0">
                <a:latin typeface="Roboto Condensed Light" panose="02000000000000000000" pitchFamily="2" charset="0"/>
                <a:ea typeface="Roboto Condensed Light" panose="02000000000000000000" pitchFamily="2" charset="0"/>
              </a:defRPr>
            </a:lvl3pPr>
            <a:lvl4pPr marL="1600200" indent="-228600" defTabSz="914400">
              <a:lnSpc>
                <a:spcPct val="90000"/>
              </a:lnSpc>
              <a:spcBef>
                <a:spcPts val="500"/>
              </a:spcBef>
              <a:buFont typeface="Arial" panose="020B0604020202020204" pitchFamily="34" charset="0"/>
              <a:buChar char="•"/>
              <a:defRPr sz="1600" b="0" i="0">
                <a:latin typeface="Roboto Condensed Light" panose="02000000000000000000" pitchFamily="2" charset="0"/>
                <a:ea typeface="Roboto Condensed Light" panose="02000000000000000000" pitchFamily="2" charset="0"/>
              </a:defRPr>
            </a:lvl4pPr>
            <a:lvl5pPr marL="2057400" indent="-228600" defTabSz="914400">
              <a:lnSpc>
                <a:spcPct val="90000"/>
              </a:lnSpc>
              <a:spcBef>
                <a:spcPts val="500"/>
              </a:spcBef>
              <a:buFont typeface="Arial" panose="020B0604020202020204" pitchFamily="34" charset="0"/>
              <a:buChar char="•"/>
              <a:defRPr sz="1600" b="0" i="0">
                <a:latin typeface="Roboto Condensed Light" panose="02000000000000000000" pitchFamily="2" charset="0"/>
                <a:ea typeface="Roboto Condensed Light" panose="02000000000000000000" pitchFamily="2"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endParaRPr lang="en-US">
              <a:solidFill>
                <a:schemeClr val="tx1">
                  <a:lumMod val="65000"/>
                  <a:lumOff val="35000"/>
                </a:schemeClr>
              </a:solidFill>
            </a:endParaRPr>
          </a:p>
          <a:p>
            <a:endParaRPr lang="en-US">
              <a:solidFill>
                <a:schemeClr val="tx1">
                  <a:lumMod val="65000"/>
                  <a:lumOff val="35000"/>
                </a:schemeClr>
              </a:solidFill>
            </a:endParaRPr>
          </a:p>
        </p:txBody>
      </p:sp>
      <p:sp>
        <p:nvSpPr>
          <p:cNvPr id="8" name="Text Placeholder 23">
            <a:extLst>
              <a:ext uri="{FF2B5EF4-FFF2-40B4-BE49-F238E27FC236}">
                <a16:creationId xmlns:a16="http://schemas.microsoft.com/office/drawing/2014/main" id="{FACCC5F5-2F47-47FD-83F2-EF78B8213DBC}"/>
              </a:ext>
            </a:extLst>
          </p:cNvPr>
          <p:cNvSpPr txBox="1">
            <a:spLocks/>
          </p:cNvSpPr>
          <p:nvPr/>
        </p:nvSpPr>
        <p:spPr>
          <a:xfrm>
            <a:off x="5184527" y="1034699"/>
            <a:ext cx="3007556" cy="379405"/>
          </a:xfrm>
          <a:prstGeom prst="rect">
            <a:avLst/>
          </a:prstGeom>
          <a:noFill/>
        </p:spPr>
        <p:txBody>
          <a:bodyPr lIns="180000" rIns="180000">
            <a:noAutofit/>
          </a:bodyPr>
          <a:lstStyle>
            <a:defPPr>
              <a:defRPr lang="en-US"/>
            </a:defPPr>
            <a:lvl1pPr indent="0" defTabSz="914400">
              <a:lnSpc>
                <a:spcPct val="90000"/>
              </a:lnSpc>
              <a:spcBef>
                <a:spcPts val="1000"/>
              </a:spcBef>
              <a:buFont typeface="Arial" panose="020B0604020202020204" pitchFamily="34" charset="0"/>
              <a:buNone/>
              <a:defRPr sz="1800" b="1" i="0">
                <a:solidFill>
                  <a:srgbClr val="41439A"/>
                </a:solidFill>
                <a:latin typeface="Montserrat SemiBold" pitchFamily="2" charset="77"/>
              </a:defRPr>
            </a:lvl1pPr>
            <a:lvl2pPr marL="685800" indent="-228600" defTabSz="914400">
              <a:lnSpc>
                <a:spcPct val="90000"/>
              </a:lnSpc>
              <a:spcBef>
                <a:spcPts val="500"/>
              </a:spcBef>
              <a:buFont typeface="Arial" panose="020B0604020202020204" pitchFamily="34" charset="0"/>
              <a:buChar char="•"/>
              <a:defRPr sz="1800" b="1" i="0">
                <a:solidFill>
                  <a:schemeClr val="accent1"/>
                </a:solidFill>
                <a:latin typeface="Montserrat SemiBold" pitchFamily="2" charset="77"/>
              </a:defRPr>
            </a:lvl2pPr>
            <a:lvl3pPr marL="1143000" indent="-228600" defTabSz="914400">
              <a:lnSpc>
                <a:spcPct val="90000"/>
              </a:lnSpc>
              <a:spcBef>
                <a:spcPts val="500"/>
              </a:spcBef>
              <a:buFont typeface="Arial" panose="020B0604020202020204" pitchFamily="34" charset="0"/>
              <a:buChar char="•"/>
              <a:defRPr sz="1800" b="1" i="0">
                <a:solidFill>
                  <a:schemeClr val="accent1"/>
                </a:solidFill>
                <a:latin typeface="Montserrat SemiBold" pitchFamily="2" charset="77"/>
              </a:defRPr>
            </a:lvl3pPr>
            <a:lvl4pPr marL="1600200" indent="-228600" defTabSz="914400">
              <a:lnSpc>
                <a:spcPct val="90000"/>
              </a:lnSpc>
              <a:spcBef>
                <a:spcPts val="500"/>
              </a:spcBef>
              <a:buFont typeface="Arial" panose="020B0604020202020204" pitchFamily="34" charset="0"/>
              <a:buChar char="•"/>
              <a:defRPr sz="1800" b="1" i="0">
                <a:solidFill>
                  <a:schemeClr val="accent1"/>
                </a:solidFill>
                <a:latin typeface="Montserrat SemiBold" pitchFamily="2" charset="77"/>
              </a:defRPr>
            </a:lvl4pPr>
            <a:lvl5pPr marL="2057400" indent="-228600" defTabSz="914400">
              <a:lnSpc>
                <a:spcPct val="90000"/>
              </a:lnSpc>
              <a:spcBef>
                <a:spcPts val="500"/>
              </a:spcBef>
              <a:buFont typeface="Arial" panose="020B0604020202020204" pitchFamily="34" charset="0"/>
              <a:buChar char="•"/>
              <a:defRPr sz="1800" b="1" i="0">
                <a:solidFill>
                  <a:schemeClr val="accent1"/>
                </a:solidFill>
                <a:latin typeface="Montserrat SemiBold" pitchFamily="2" charset="77"/>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algn="ctr"/>
            <a:r>
              <a:rPr lang="en-US">
                <a:solidFill>
                  <a:schemeClr val="tx1">
                    <a:lumMod val="65000"/>
                    <a:lumOff val="35000"/>
                  </a:schemeClr>
                </a:solidFill>
              </a:rPr>
              <a:t>2. </a:t>
            </a:r>
          </a:p>
          <a:p>
            <a:pPr algn="ctr"/>
            <a:r>
              <a:rPr lang="en-US">
                <a:solidFill>
                  <a:schemeClr val="tx1">
                    <a:lumMod val="65000"/>
                    <a:lumOff val="35000"/>
                  </a:schemeClr>
                </a:solidFill>
              </a:rPr>
              <a:t>Phase II Mitigation:  Customize &amp; Execute Team Coverage Plans</a:t>
            </a:r>
          </a:p>
        </p:txBody>
      </p:sp>
      <p:sp>
        <p:nvSpPr>
          <p:cNvPr id="9" name="Text Placeholder 26">
            <a:extLst>
              <a:ext uri="{FF2B5EF4-FFF2-40B4-BE49-F238E27FC236}">
                <a16:creationId xmlns:a16="http://schemas.microsoft.com/office/drawing/2014/main" id="{75B33746-6CFC-4014-B180-4A9F77C15566}"/>
              </a:ext>
            </a:extLst>
          </p:cNvPr>
          <p:cNvSpPr txBox="1">
            <a:spLocks/>
          </p:cNvSpPr>
          <p:nvPr/>
        </p:nvSpPr>
        <p:spPr>
          <a:xfrm>
            <a:off x="8552025" y="785201"/>
            <a:ext cx="2722872" cy="1815594"/>
          </a:xfrm>
          <a:prstGeom prst="rect">
            <a:avLst/>
          </a:prstGeom>
          <a:solidFill>
            <a:schemeClr val="bg1"/>
          </a:solidFill>
          <a:effectLst>
            <a:outerShdw blurRad="254000" sx="102000" sy="102000" algn="ctr" rotWithShape="0">
              <a:prstClr val="black">
                <a:alpha val="25000"/>
              </a:prstClr>
            </a:outerShdw>
          </a:effectLst>
        </p:spPr>
        <p:txBody>
          <a:bodyPr wrap="square" lIns="180000" tIns="612000" rIns="180000" bIns="180000">
            <a:noAutofit/>
          </a:bodyPr>
          <a:lstStyle>
            <a:defPPr>
              <a:defRPr lang="en-US"/>
            </a:defPPr>
            <a:lvl1pPr indent="0" defTabSz="914400">
              <a:lnSpc>
                <a:spcPct val="110000"/>
              </a:lnSpc>
              <a:spcBef>
                <a:spcPts val="1000"/>
              </a:spcBef>
              <a:buFont typeface="Arial" panose="020B0604020202020204" pitchFamily="34" charset="0"/>
              <a:buNone/>
              <a:defRPr sz="1400" b="0" i="0">
                <a:solidFill>
                  <a:srgbClr val="000000"/>
                </a:solidFill>
                <a:latin typeface="Roboto Condensed Light" panose="02000000000000000000" pitchFamily="2" charset="0"/>
                <a:ea typeface="Roboto Condensed Light" panose="02000000000000000000" pitchFamily="2" charset="0"/>
              </a:defRPr>
            </a:lvl1pPr>
            <a:lvl2pPr marL="685800" indent="-228600" defTabSz="914400">
              <a:lnSpc>
                <a:spcPct val="90000"/>
              </a:lnSpc>
              <a:spcBef>
                <a:spcPts val="500"/>
              </a:spcBef>
              <a:buFont typeface="Arial" panose="020B0604020202020204" pitchFamily="34" charset="0"/>
              <a:buChar char="•"/>
              <a:defRPr sz="1600" b="0" i="0">
                <a:latin typeface="Roboto Condensed Light" panose="02000000000000000000" pitchFamily="2" charset="0"/>
                <a:ea typeface="Roboto Condensed Light" panose="02000000000000000000" pitchFamily="2" charset="0"/>
              </a:defRPr>
            </a:lvl2pPr>
            <a:lvl3pPr marL="1143000" indent="-228600" defTabSz="914400">
              <a:lnSpc>
                <a:spcPct val="90000"/>
              </a:lnSpc>
              <a:spcBef>
                <a:spcPts val="500"/>
              </a:spcBef>
              <a:buFont typeface="Arial" panose="020B0604020202020204" pitchFamily="34" charset="0"/>
              <a:buChar char="•"/>
              <a:defRPr sz="1600" b="0" i="0">
                <a:latin typeface="Roboto Condensed Light" panose="02000000000000000000" pitchFamily="2" charset="0"/>
                <a:ea typeface="Roboto Condensed Light" panose="02000000000000000000" pitchFamily="2" charset="0"/>
              </a:defRPr>
            </a:lvl3pPr>
            <a:lvl4pPr marL="1600200" indent="-228600" defTabSz="914400">
              <a:lnSpc>
                <a:spcPct val="90000"/>
              </a:lnSpc>
              <a:spcBef>
                <a:spcPts val="500"/>
              </a:spcBef>
              <a:buFont typeface="Arial" panose="020B0604020202020204" pitchFamily="34" charset="0"/>
              <a:buChar char="•"/>
              <a:defRPr sz="1600" b="0" i="0">
                <a:latin typeface="Roboto Condensed Light" panose="02000000000000000000" pitchFamily="2" charset="0"/>
                <a:ea typeface="Roboto Condensed Light" panose="02000000000000000000" pitchFamily="2" charset="0"/>
              </a:defRPr>
            </a:lvl4pPr>
            <a:lvl5pPr marL="2057400" indent="-228600" defTabSz="914400">
              <a:lnSpc>
                <a:spcPct val="90000"/>
              </a:lnSpc>
              <a:spcBef>
                <a:spcPts val="500"/>
              </a:spcBef>
              <a:buFont typeface="Arial" panose="020B0604020202020204" pitchFamily="34" charset="0"/>
              <a:buChar char="•"/>
              <a:defRPr sz="1600" b="0" i="0">
                <a:latin typeface="Roboto Condensed Light" panose="02000000000000000000" pitchFamily="2" charset="0"/>
                <a:ea typeface="Roboto Condensed Light" panose="02000000000000000000" pitchFamily="2"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endParaRPr lang="en-US"/>
          </a:p>
        </p:txBody>
      </p:sp>
      <p:sp>
        <p:nvSpPr>
          <p:cNvPr id="10" name="Text Placeholder 23">
            <a:extLst>
              <a:ext uri="{FF2B5EF4-FFF2-40B4-BE49-F238E27FC236}">
                <a16:creationId xmlns:a16="http://schemas.microsoft.com/office/drawing/2014/main" id="{873653E8-BECE-4CB8-8C4A-C06F476CF3F5}"/>
              </a:ext>
            </a:extLst>
          </p:cNvPr>
          <p:cNvSpPr txBox="1">
            <a:spLocks/>
          </p:cNvSpPr>
          <p:nvPr/>
        </p:nvSpPr>
        <p:spPr>
          <a:xfrm>
            <a:off x="8406473" y="1034699"/>
            <a:ext cx="3007554" cy="379405"/>
          </a:xfrm>
          <a:prstGeom prst="rect">
            <a:avLst/>
          </a:prstGeom>
          <a:noFill/>
        </p:spPr>
        <p:txBody>
          <a:bodyPr lIns="180000" rIns="180000">
            <a:noAutofit/>
          </a:bodyPr>
          <a:lstStyle>
            <a:defPPr>
              <a:defRPr lang="en-US"/>
            </a:defPPr>
            <a:lvl1pPr indent="0" defTabSz="914400">
              <a:lnSpc>
                <a:spcPct val="90000"/>
              </a:lnSpc>
              <a:spcBef>
                <a:spcPts val="1000"/>
              </a:spcBef>
              <a:buFont typeface="Arial" panose="020B0604020202020204" pitchFamily="34" charset="0"/>
              <a:buNone/>
              <a:defRPr sz="1800" b="1" i="0">
                <a:solidFill>
                  <a:srgbClr val="41439A"/>
                </a:solidFill>
                <a:latin typeface="Montserrat SemiBold" pitchFamily="2" charset="77"/>
              </a:defRPr>
            </a:lvl1pPr>
            <a:lvl2pPr marL="685800" indent="-228600" defTabSz="914400">
              <a:lnSpc>
                <a:spcPct val="90000"/>
              </a:lnSpc>
              <a:spcBef>
                <a:spcPts val="500"/>
              </a:spcBef>
              <a:buFont typeface="Arial" panose="020B0604020202020204" pitchFamily="34" charset="0"/>
              <a:buChar char="•"/>
              <a:defRPr sz="1800" b="1" i="0">
                <a:solidFill>
                  <a:schemeClr val="accent1"/>
                </a:solidFill>
                <a:latin typeface="Montserrat SemiBold" pitchFamily="2" charset="77"/>
              </a:defRPr>
            </a:lvl2pPr>
            <a:lvl3pPr marL="1143000" indent="-228600" defTabSz="914400">
              <a:lnSpc>
                <a:spcPct val="90000"/>
              </a:lnSpc>
              <a:spcBef>
                <a:spcPts val="500"/>
              </a:spcBef>
              <a:buFont typeface="Arial" panose="020B0604020202020204" pitchFamily="34" charset="0"/>
              <a:buChar char="•"/>
              <a:defRPr sz="1800" b="1" i="0">
                <a:solidFill>
                  <a:schemeClr val="accent1"/>
                </a:solidFill>
                <a:latin typeface="Montserrat SemiBold" pitchFamily="2" charset="77"/>
              </a:defRPr>
            </a:lvl3pPr>
            <a:lvl4pPr marL="1600200" indent="-228600" defTabSz="914400">
              <a:lnSpc>
                <a:spcPct val="90000"/>
              </a:lnSpc>
              <a:spcBef>
                <a:spcPts val="500"/>
              </a:spcBef>
              <a:buFont typeface="Arial" panose="020B0604020202020204" pitchFamily="34" charset="0"/>
              <a:buChar char="•"/>
              <a:defRPr sz="1800" b="1" i="0">
                <a:solidFill>
                  <a:schemeClr val="accent1"/>
                </a:solidFill>
                <a:latin typeface="Montserrat SemiBold" pitchFamily="2" charset="77"/>
              </a:defRPr>
            </a:lvl4pPr>
            <a:lvl5pPr marL="2057400" indent="-228600" defTabSz="914400">
              <a:lnSpc>
                <a:spcPct val="90000"/>
              </a:lnSpc>
              <a:spcBef>
                <a:spcPts val="500"/>
              </a:spcBef>
              <a:buFont typeface="Arial" panose="020B0604020202020204" pitchFamily="34" charset="0"/>
              <a:buChar char="•"/>
              <a:defRPr sz="1800" b="1" i="0">
                <a:solidFill>
                  <a:schemeClr val="accent1"/>
                </a:solidFill>
                <a:latin typeface="Montserrat SemiBold" pitchFamily="2" charset="77"/>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algn="ctr"/>
            <a:r>
              <a:rPr lang="en-US"/>
              <a:t>3. </a:t>
            </a:r>
          </a:p>
          <a:p>
            <a:pPr algn="ctr"/>
            <a:r>
              <a:rPr lang="en-US"/>
              <a:t>Phase III Mitigation: Support Individual Employee Needs </a:t>
            </a:r>
          </a:p>
        </p:txBody>
      </p:sp>
      <p:sp>
        <p:nvSpPr>
          <p:cNvPr id="11" name="object 16">
            <a:extLst>
              <a:ext uri="{FF2B5EF4-FFF2-40B4-BE49-F238E27FC236}">
                <a16:creationId xmlns:a16="http://schemas.microsoft.com/office/drawing/2014/main" id="{477D085C-406C-49E7-A12A-A5C03E959001}"/>
              </a:ext>
            </a:extLst>
          </p:cNvPr>
          <p:cNvSpPr/>
          <p:nvPr/>
        </p:nvSpPr>
        <p:spPr>
          <a:xfrm>
            <a:off x="5377145" y="715805"/>
            <a:ext cx="2627083" cy="93915"/>
          </a:xfrm>
          <a:custGeom>
            <a:avLst/>
            <a:gdLst/>
            <a:ahLst/>
            <a:cxnLst/>
            <a:rect l="l" t="t" r="r" b="b"/>
            <a:pathLst>
              <a:path w="6284595" h="20955">
                <a:moveTo>
                  <a:pt x="0" y="20941"/>
                </a:moveTo>
                <a:lnTo>
                  <a:pt x="6284279" y="20941"/>
                </a:lnTo>
                <a:lnTo>
                  <a:pt x="6284279" y="0"/>
                </a:lnTo>
                <a:lnTo>
                  <a:pt x="0" y="0"/>
                </a:lnTo>
                <a:lnTo>
                  <a:pt x="0" y="20941"/>
                </a:lnTo>
                <a:close/>
              </a:path>
            </a:pathLst>
          </a:custGeom>
          <a:solidFill>
            <a:schemeClr val="bg1">
              <a:lumMod val="65000"/>
            </a:schemeClr>
          </a:solidFill>
        </p:spPr>
        <p:txBody>
          <a:bodyPr wrap="square" lIns="0" tIns="0" rIns="0" bIns="0" rtlCol="0">
            <a:noAutofit/>
          </a:bodyPr>
          <a:lstStyle/>
          <a:p>
            <a:endParaRPr sz="662">
              <a:solidFill>
                <a:schemeClr val="tx1">
                  <a:lumMod val="65000"/>
                  <a:lumOff val="35000"/>
                </a:schemeClr>
              </a:solidFill>
              <a:latin typeface="Roboto Condensed Light" panose="02000000000000000000" pitchFamily="2" charset="0"/>
            </a:endParaRPr>
          </a:p>
        </p:txBody>
      </p:sp>
      <p:sp>
        <p:nvSpPr>
          <p:cNvPr id="12" name="object 16">
            <a:extLst>
              <a:ext uri="{FF2B5EF4-FFF2-40B4-BE49-F238E27FC236}">
                <a16:creationId xmlns:a16="http://schemas.microsoft.com/office/drawing/2014/main" id="{13FC0D4E-A111-4C52-B10C-2027132A9FE0}"/>
              </a:ext>
            </a:extLst>
          </p:cNvPr>
          <p:cNvSpPr/>
          <p:nvPr/>
        </p:nvSpPr>
        <p:spPr>
          <a:xfrm flipV="1">
            <a:off x="8548814" y="746155"/>
            <a:ext cx="2722872" cy="45719"/>
          </a:xfrm>
          <a:custGeom>
            <a:avLst/>
            <a:gdLst/>
            <a:ahLst/>
            <a:cxnLst/>
            <a:rect l="l" t="t" r="r" b="b"/>
            <a:pathLst>
              <a:path w="6284595" h="20955">
                <a:moveTo>
                  <a:pt x="0" y="20941"/>
                </a:moveTo>
                <a:lnTo>
                  <a:pt x="6284279" y="20941"/>
                </a:lnTo>
                <a:lnTo>
                  <a:pt x="6284279" y="0"/>
                </a:lnTo>
                <a:lnTo>
                  <a:pt x="0" y="0"/>
                </a:lnTo>
                <a:lnTo>
                  <a:pt x="0" y="20941"/>
                </a:lnTo>
                <a:close/>
              </a:path>
            </a:pathLst>
          </a:custGeom>
          <a:solidFill>
            <a:srgbClr val="41439A"/>
          </a:solidFill>
        </p:spPr>
        <p:txBody>
          <a:bodyPr wrap="square" lIns="0" tIns="0" rIns="0" bIns="0" rtlCol="0">
            <a:noAutofit/>
          </a:bodyPr>
          <a:lstStyle/>
          <a:p>
            <a:endParaRPr sz="662">
              <a:latin typeface="Roboto Condensed Light" panose="02000000000000000000" pitchFamily="2" charset="0"/>
            </a:endParaRPr>
          </a:p>
        </p:txBody>
      </p:sp>
      <p:sp>
        <p:nvSpPr>
          <p:cNvPr id="2" name="Rectangle 1">
            <a:extLst>
              <a:ext uri="{FF2B5EF4-FFF2-40B4-BE49-F238E27FC236}">
                <a16:creationId xmlns:a16="http://schemas.microsoft.com/office/drawing/2014/main" id="{EBC5D902-5728-492E-A8B5-4B52C6F5F549}"/>
              </a:ext>
            </a:extLst>
          </p:cNvPr>
          <p:cNvSpPr/>
          <p:nvPr/>
        </p:nvSpPr>
        <p:spPr>
          <a:xfrm>
            <a:off x="2194251" y="3168940"/>
            <a:ext cx="9501664" cy="1951240"/>
          </a:xfrm>
          <a:prstGeom prst="rect">
            <a:avLst/>
          </a:prstGeom>
        </p:spPr>
        <p:txBody>
          <a:bodyPr wrap="square">
            <a:spAutoFit/>
          </a:bodyPr>
          <a:lstStyle/>
          <a:p>
            <a:pPr lvl="0" defTabSz="914400">
              <a:lnSpc>
                <a:spcPts val="1800"/>
              </a:lnSpc>
              <a:spcBef>
                <a:spcPts val="1000"/>
              </a:spcBef>
              <a:defRPr/>
            </a:pPr>
            <a:r>
              <a:rPr lang="en-US" sz="1400"/>
              <a:t>Depending on the duration of pandemic measures and length of time employees may need to integrate caring for dependents with work, there may be instances where the established coverage plans do not work for them. </a:t>
            </a:r>
          </a:p>
          <a:p>
            <a:pPr lvl="0" defTabSz="914400">
              <a:lnSpc>
                <a:spcPts val="1800"/>
              </a:lnSpc>
              <a:spcBef>
                <a:spcPts val="1000"/>
              </a:spcBef>
              <a:defRPr/>
            </a:pPr>
            <a:r>
              <a:rPr lang="en-US" sz="1400"/>
              <a:t>In this scenario it is important to work with the employee to identify if there are flexible work arrangements that can be put in place at the individual level that will help them continue to work productively while juggling other personal priorities. After a brief period of working under a temporary alternate work measure, it’s important to revisit it to ensure it is meeting the needs of both the operation and the employee. </a:t>
            </a:r>
          </a:p>
          <a:p>
            <a:pPr lvl="0" defTabSz="914400">
              <a:lnSpc>
                <a:spcPts val="1800"/>
              </a:lnSpc>
              <a:spcBef>
                <a:spcPts val="1000"/>
              </a:spcBef>
              <a:defRPr/>
            </a:pPr>
            <a:r>
              <a:rPr lang="en-US" sz="1400"/>
              <a:t>As a last resort, should there be barriers that lessen the effectiveness of the alternative chosen, options should be available to the employee to voluntarily reduce their hours and pay. Details on how this can be implemented are contained in the following pages.</a:t>
            </a:r>
          </a:p>
        </p:txBody>
      </p:sp>
    </p:spTree>
    <p:extLst>
      <p:ext uri="{BB962C8B-B14F-4D97-AF65-F5344CB8AC3E}">
        <p14:creationId xmlns:p14="http://schemas.microsoft.com/office/powerpoint/2010/main" val="614129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588A41-987D-4018-B886-EF12C322B385}"/>
              </a:ext>
            </a:extLst>
          </p:cNvPr>
          <p:cNvSpPr>
            <a:spLocks noGrp="1"/>
          </p:cNvSpPr>
          <p:nvPr>
            <p:ph type="title"/>
          </p:nvPr>
        </p:nvSpPr>
        <p:spPr>
          <a:xfrm>
            <a:off x="354103" y="370104"/>
            <a:ext cx="11119027" cy="1130188"/>
          </a:xfrm>
        </p:spPr>
        <p:txBody>
          <a:bodyPr/>
          <a:lstStyle/>
          <a:p>
            <a:r>
              <a:rPr lang="en-US"/>
              <a:t>Employee Resource: Conversation guide for flexible working arrangement</a:t>
            </a:r>
            <a:endParaRPr lang="en-CA"/>
          </a:p>
        </p:txBody>
      </p:sp>
      <p:sp>
        <p:nvSpPr>
          <p:cNvPr id="17" name="Rectangle 16">
            <a:extLst>
              <a:ext uri="{FF2B5EF4-FFF2-40B4-BE49-F238E27FC236}">
                <a16:creationId xmlns:a16="http://schemas.microsoft.com/office/drawing/2014/main" id="{EC9B45F5-C17F-44C7-80F4-5FFEF1DB6CDF}"/>
              </a:ext>
            </a:extLst>
          </p:cNvPr>
          <p:cNvSpPr/>
          <p:nvPr/>
        </p:nvSpPr>
        <p:spPr>
          <a:xfrm>
            <a:off x="2054273" y="3480443"/>
            <a:ext cx="2484489"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6" normalizeH="0" baseline="0" noProof="0">
                <a:ln>
                  <a:noFill/>
                </a:ln>
                <a:solidFill>
                  <a:srgbClr val="41439A"/>
                </a:solidFill>
                <a:effectLst/>
                <a:uLnTx/>
                <a:uFillTx/>
                <a:latin typeface="Montserrat SemiBold" pitchFamily="2" charset="77"/>
                <a:ea typeface="+mn-ea"/>
                <a:cs typeface="Arial" panose="020B0604020202020204" pitchFamily="34" charset="0"/>
              </a:rPr>
              <a:t>1. Plan the Conversation</a:t>
            </a:r>
            <a:endParaRPr kumimoji="0" lang="en-CA" sz="2000" b="0" i="0" u="none" strike="noStrike" kern="1200" cap="none" spc="0" normalizeH="0" baseline="0" noProof="0">
              <a:ln>
                <a:noFill/>
              </a:ln>
              <a:solidFill>
                <a:srgbClr val="41439A"/>
              </a:solidFill>
              <a:effectLst/>
              <a:uLnTx/>
              <a:uFillTx/>
              <a:latin typeface="Montserrat SemiBold" pitchFamily="2" charset="77"/>
              <a:ea typeface="+mn-ea"/>
              <a:cs typeface="Arial" panose="020B0604020202020204" pitchFamily="34" charset="0"/>
            </a:endParaRPr>
          </a:p>
        </p:txBody>
      </p:sp>
      <p:sp>
        <p:nvSpPr>
          <p:cNvPr id="19" name="Rectangle 18">
            <a:extLst>
              <a:ext uri="{FF2B5EF4-FFF2-40B4-BE49-F238E27FC236}">
                <a16:creationId xmlns:a16="http://schemas.microsoft.com/office/drawing/2014/main" id="{D56BEAE4-F42F-4AAB-9407-D37F03C50A52}"/>
              </a:ext>
            </a:extLst>
          </p:cNvPr>
          <p:cNvSpPr/>
          <p:nvPr/>
        </p:nvSpPr>
        <p:spPr>
          <a:xfrm>
            <a:off x="4853188" y="3509451"/>
            <a:ext cx="2484489"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6" normalizeH="0" baseline="0" noProof="0">
                <a:ln>
                  <a:noFill/>
                </a:ln>
                <a:solidFill>
                  <a:srgbClr val="41439A"/>
                </a:solidFill>
                <a:effectLst/>
                <a:uLnTx/>
                <a:uFillTx/>
                <a:latin typeface="Montserrat SemiBold" pitchFamily="2" charset="77"/>
                <a:ea typeface="+mn-ea"/>
                <a:cs typeface="Arial" panose="020B0604020202020204" pitchFamily="34" charset="0"/>
              </a:rPr>
              <a:t>2. Outline Your Proposal</a:t>
            </a:r>
            <a:endParaRPr kumimoji="0" lang="en-CA" sz="2000" b="0" i="0" u="none" strike="noStrike" kern="1200" cap="none" spc="0" normalizeH="0" baseline="0" noProof="0">
              <a:ln>
                <a:noFill/>
              </a:ln>
              <a:solidFill>
                <a:srgbClr val="41439A"/>
              </a:solidFill>
              <a:effectLst/>
              <a:uLnTx/>
              <a:uFillTx/>
              <a:latin typeface="Montserrat SemiBold" pitchFamily="2" charset="77"/>
              <a:ea typeface="+mn-ea"/>
              <a:cs typeface="Arial" panose="020B0604020202020204" pitchFamily="34" charset="0"/>
            </a:endParaRPr>
          </a:p>
        </p:txBody>
      </p:sp>
      <p:sp>
        <p:nvSpPr>
          <p:cNvPr id="20" name="Rectangle 19">
            <a:extLst>
              <a:ext uri="{FF2B5EF4-FFF2-40B4-BE49-F238E27FC236}">
                <a16:creationId xmlns:a16="http://schemas.microsoft.com/office/drawing/2014/main" id="{67881700-6B53-4063-87D4-1A21742E9987}"/>
              </a:ext>
            </a:extLst>
          </p:cNvPr>
          <p:cNvSpPr/>
          <p:nvPr/>
        </p:nvSpPr>
        <p:spPr>
          <a:xfrm>
            <a:off x="7652103" y="3509451"/>
            <a:ext cx="2484489"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6" normalizeH="0" baseline="0" noProof="0">
                <a:ln>
                  <a:noFill/>
                </a:ln>
                <a:solidFill>
                  <a:srgbClr val="41439A"/>
                </a:solidFill>
                <a:effectLst/>
                <a:uLnTx/>
                <a:uFillTx/>
                <a:latin typeface="Montserrat SemiBold" pitchFamily="2" charset="77"/>
                <a:ea typeface="+mn-ea"/>
                <a:cs typeface="Arial" panose="020B0604020202020204" pitchFamily="34" charset="0"/>
              </a:rPr>
              <a:t>3</a:t>
            </a:r>
            <a:r>
              <a:rPr kumimoji="0" lang="en-CA" sz="2000" b="0" i="0" u="none" strike="noStrike" kern="1200" cap="none" spc="6" normalizeH="0" baseline="0" noProof="0">
                <a:ln>
                  <a:noFill/>
                </a:ln>
                <a:solidFill>
                  <a:srgbClr val="41439A"/>
                </a:solidFill>
                <a:effectLst/>
                <a:uLnTx/>
                <a:uFillTx/>
                <a:latin typeface="Montserrat SemiBold" pitchFamily="2" charset="77"/>
                <a:ea typeface="+mn-ea"/>
                <a:cs typeface="Arial" panose="020B0604020202020204" pitchFamily="34" charset="0"/>
              </a:rPr>
              <a:t>. Implement &amp; Monitor</a:t>
            </a:r>
            <a:endParaRPr kumimoji="0" lang="en-CA" sz="2000" b="0" i="0" u="none" strike="noStrike" kern="1200" cap="none" spc="0" normalizeH="0" baseline="0" noProof="0">
              <a:ln>
                <a:noFill/>
              </a:ln>
              <a:solidFill>
                <a:srgbClr val="41439A"/>
              </a:solidFill>
              <a:effectLst/>
              <a:uLnTx/>
              <a:uFillTx/>
              <a:latin typeface="Montserrat SemiBold" pitchFamily="2" charset="77"/>
              <a:ea typeface="+mn-ea"/>
              <a:cs typeface="Arial" panose="020B0604020202020204" pitchFamily="34" charset="0"/>
            </a:endParaRPr>
          </a:p>
        </p:txBody>
      </p:sp>
      <p:grpSp>
        <p:nvGrpSpPr>
          <p:cNvPr id="27" name="Group 26">
            <a:extLst>
              <a:ext uri="{FF2B5EF4-FFF2-40B4-BE49-F238E27FC236}">
                <a16:creationId xmlns:a16="http://schemas.microsoft.com/office/drawing/2014/main" id="{86ADE40F-FAD5-7A45-808D-22481F99DA90}"/>
              </a:ext>
            </a:extLst>
          </p:cNvPr>
          <p:cNvGrpSpPr/>
          <p:nvPr/>
        </p:nvGrpSpPr>
        <p:grpSpPr>
          <a:xfrm>
            <a:off x="1677033" y="2095672"/>
            <a:ext cx="8839521" cy="3262133"/>
            <a:chOff x="556073" y="3274178"/>
            <a:chExt cx="7486503" cy="2762816"/>
          </a:xfrm>
        </p:grpSpPr>
        <p:sp>
          <p:nvSpPr>
            <p:cNvPr id="28" name="Freeform: Shape 10">
              <a:extLst>
                <a:ext uri="{FF2B5EF4-FFF2-40B4-BE49-F238E27FC236}">
                  <a16:creationId xmlns:a16="http://schemas.microsoft.com/office/drawing/2014/main" id="{A68B9C76-9D90-D04C-89FE-1463A0F3025A}"/>
                </a:ext>
              </a:extLst>
            </p:cNvPr>
            <p:cNvSpPr/>
            <p:nvPr/>
          </p:nvSpPr>
          <p:spPr>
            <a:xfrm>
              <a:off x="5299376" y="4655586"/>
              <a:ext cx="2743200" cy="1381408"/>
            </a:xfrm>
            <a:custGeom>
              <a:avLst/>
              <a:gdLst>
                <a:gd name="connsiteX0" fmla="*/ 496 w 2743200"/>
                <a:gd name="connsiteY0" fmla="*/ 0 h 1381408"/>
                <a:gd name="connsiteX1" fmla="*/ 377439 w 2743200"/>
                <a:gd name="connsiteY1" fmla="*/ 0 h 1381408"/>
                <a:gd name="connsiteX2" fmla="*/ 376943 w 2743200"/>
                <a:gd name="connsiteY2" fmla="*/ 9808 h 1381408"/>
                <a:gd name="connsiteX3" fmla="*/ 1371600 w 2743200"/>
                <a:gd name="connsiteY3" fmla="*/ 1004465 h 1381408"/>
                <a:gd name="connsiteX4" fmla="*/ 2366257 w 2743200"/>
                <a:gd name="connsiteY4" fmla="*/ 9808 h 1381408"/>
                <a:gd name="connsiteX5" fmla="*/ 2365762 w 2743200"/>
                <a:gd name="connsiteY5" fmla="*/ 0 h 1381408"/>
                <a:gd name="connsiteX6" fmla="*/ 2742705 w 2743200"/>
                <a:gd name="connsiteY6" fmla="*/ 0 h 1381408"/>
                <a:gd name="connsiteX7" fmla="*/ 2743200 w 2743200"/>
                <a:gd name="connsiteY7" fmla="*/ 9808 h 1381408"/>
                <a:gd name="connsiteX8" fmla="*/ 1371600 w 2743200"/>
                <a:gd name="connsiteY8" fmla="*/ 1381408 h 1381408"/>
                <a:gd name="connsiteX9" fmla="*/ 0 w 2743200"/>
                <a:gd name="connsiteY9" fmla="*/ 9808 h 138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00" h="1381408">
                  <a:moveTo>
                    <a:pt x="496" y="0"/>
                  </a:moveTo>
                  <a:lnTo>
                    <a:pt x="377439" y="0"/>
                  </a:lnTo>
                  <a:lnTo>
                    <a:pt x="376943" y="9808"/>
                  </a:lnTo>
                  <a:cubicBezTo>
                    <a:pt x="376943" y="559142"/>
                    <a:pt x="822266" y="1004465"/>
                    <a:pt x="1371600" y="1004465"/>
                  </a:cubicBezTo>
                  <a:cubicBezTo>
                    <a:pt x="1920934" y="1004465"/>
                    <a:pt x="2366257" y="559142"/>
                    <a:pt x="2366257" y="9808"/>
                  </a:cubicBezTo>
                  <a:lnTo>
                    <a:pt x="2365762" y="0"/>
                  </a:lnTo>
                  <a:lnTo>
                    <a:pt x="2742705" y="0"/>
                  </a:lnTo>
                  <a:lnTo>
                    <a:pt x="2743200" y="9808"/>
                  </a:lnTo>
                  <a:cubicBezTo>
                    <a:pt x="2743200" y="767322"/>
                    <a:pt x="2129114" y="1381408"/>
                    <a:pt x="1371600" y="1381408"/>
                  </a:cubicBezTo>
                  <a:cubicBezTo>
                    <a:pt x="614086" y="1381408"/>
                    <a:pt x="0" y="767322"/>
                    <a:pt x="0" y="9808"/>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92" rtl="0" eaLnBrk="1" fontAlgn="auto" latinLnBrk="0" hangingPunct="1">
                <a:lnSpc>
                  <a:spcPct val="100000"/>
                </a:lnSpc>
                <a:spcBef>
                  <a:spcPts val="0"/>
                </a:spcBef>
                <a:spcAft>
                  <a:spcPts val="0"/>
                </a:spcAft>
                <a:buClrTx/>
                <a:buSzTx/>
                <a:buFontTx/>
                <a:buNone/>
                <a:tabLst/>
                <a:defRPr/>
              </a:pPr>
              <a:endParaRPr kumimoji="0" lang="en-US" sz="1092" b="0" i="0" u="none" strike="noStrike" kern="1200" cap="none" spc="0" normalizeH="0" baseline="0" noProof="0">
                <a:ln>
                  <a:noFill/>
                </a:ln>
                <a:solidFill>
                  <a:srgbClr val="FFFFFF"/>
                </a:solidFill>
                <a:effectLst/>
                <a:uLnTx/>
                <a:uFillTx/>
                <a:latin typeface="Roboto Condensed Light"/>
                <a:ea typeface="+mn-ea"/>
                <a:cs typeface="+mn-cs"/>
              </a:endParaRPr>
            </a:p>
          </p:txBody>
        </p:sp>
        <p:sp>
          <p:nvSpPr>
            <p:cNvPr id="29" name="Freeform: Shape 11">
              <a:extLst>
                <a:ext uri="{FF2B5EF4-FFF2-40B4-BE49-F238E27FC236}">
                  <a16:creationId xmlns:a16="http://schemas.microsoft.com/office/drawing/2014/main" id="{BD75D798-9B7E-F24F-AC7F-136A6D7922FB}"/>
                </a:ext>
              </a:extLst>
            </p:cNvPr>
            <p:cNvSpPr/>
            <p:nvPr/>
          </p:nvSpPr>
          <p:spPr>
            <a:xfrm rot="10800000">
              <a:off x="556073" y="3274178"/>
              <a:ext cx="2743200" cy="1381408"/>
            </a:xfrm>
            <a:custGeom>
              <a:avLst/>
              <a:gdLst>
                <a:gd name="connsiteX0" fmla="*/ 496 w 2743200"/>
                <a:gd name="connsiteY0" fmla="*/ 0 h 1381408"/>
                <a:gd name="connsiteX1" fmla="*/ 377439 w 2743200"/>
                <a:gd name="connsiteY1" fmla="*/ 0 h 1381408"/>
                <a:gd name="connsiteX2" fmla="*/ 376943 w 2743200"/>
                <a:gd name="connsiteY2" fmla="*/ 9808 h 1381408"/>
                <a:gd name="connsiteX3" fmla="*/ 1371600 w 2743200"/>
                <a:gd name="connsiteY3" fmla="*/ 1004465 h 1381408"/>
                <a:gd name="connsiteX4" fmla="*/ 2366257 w 2743200"/>
                <a:gd name="connsiteY4" fmla="*/ 9808 h 1381408"/>
                <a:gd name="connsiteX5" fmla="*/ 2365762 w 2743200"/>
                <a:gd name="connsiteY5" fmla="*/ 0 h 1381408"/>
                <a:gd name="connsiteX6" fmla="*/ 2742705 w 2743200"/>
                <a:gd name="connsiteY6" fmla="*/ 0 h 1381408"/>
                <a:gd name="connsiteX7" fmla="*/ 2743200 w 2743200"/>
                <a:gd name="connsiteY7" fmla="*/ 9808 h 1381408"/>
                <a:gd name="connsiteX8" fmla="*/ 1371600 w 2743200"/>
                <a:gd name="connsiteY8" fmla="*/ 1381408 h 1381408"/>
                <a:gd name="connsiteX9" fmla="*/ 0 w 2743200"/>
                <a:gd name="connsiteY9" fmla="*/ 9808 h 138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00" h="1381408">
                  <a:moveTo>
                    <a:pt x="496" y="0"/>
                  </a:moveTo>
                  <a:lnTo>
                    <a:pt x="377439" y="0"/>
                  </a:lnTo>
                  <a:lnTo>
                    <a:pt x="376943" y="9808"/>
                  </a:lnTo>
                  <a:cubicBezTo>
                    <a:pt x="376943" y="559142"/>
                    <a:pt x="822266" y="1004465"/>
                    <a:pt x="1371600" y="1004465"/>
                  </a:cubicBezTo>
                  <a:cubicBezTo>
                    <a:pt x="1920934" y="1004465"/>
                    <a:pt x="2366257" y="559142"/>
                    <a:pt x="2366257" y="9808"/>
                  </a:cubicBezTo>
                  <a:lnTo>
                    <a:pt x="2365762" y="0"/>
                  </a:lnTo>
                  <a:lnTo>
                    <a:pt x="2742705" y="0"/>
                  </a:lnTo>
                  <a:lnTo>
                    <a:pt x="2743200" y="9808"/>
                  </a:lnTo>
                  <a:cubicBezTo>
                    <a:pt x="2743200" y="767322"/>
                    <a:pt x="2129114" y="1381408"/>
                    <a:pt x="1371600" y="1381408"/>
                  </a:cubicBezTo>
                  <a:cubicBezTo>
                    <a:pt x="614086" y="1381408"/>
                    <a:pt x="0" y="767322"/>
                    <a:pt x="0" y="9808"/>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92" rtl="0" eaLnBrk="1" fontAlgn="auto" latinLnBrk="0" hangingPunct="1">
                <a:lnSpc>
                  <a:spcPct val="100000"/>
                </a:lnSpc>
                <a:spcBef>
                  <a:spcPts val="0"/>
                </a:spcBef>
                <a:spcAft>
                  <a:spcPts val="0"/>
                </a:spcAft>
                <a:buClrTx/>
                <a:buSzTx/>
                <a:buFontTx/>
                <a:buNone/>
                <a:tabLst/>
                <a:defRPr/>
              </a:pPr>
              <a:endParaRPr kumimoji="0" lang="en-US" sz="1092" b="0" i="0" u="none" strike="noStrike" kern="1200" cap="none" spc="0" normalizeH="0" baseline="0" noProof="0">
                <a:ln>
                  <a:noFill/>
                </a:ln>
                <a:solidFill>
                  <a:srgbClr val="FFFFFF"/>
                </a:solidFill>
                <a:effectLst/>
                <a:uLnTx/>
                <a:uFillTx/>
                <a:latin typeface="Roboto Condensed Light"/>
                <a:ea typeface="+mn-ea"/>
                <a:cs typeface="+mn-cs"/>
              </a:endParaRPr>
            </a:p>
          </p:txBody>
        </p:sp>
        <p:sp>
          <p:nvSpPr>
            <p:cNvPr id="30" name="Freeform: Shape 12">
              <a:extLst>
                <a:ext uri="{FF2B5EF4-FFF2-40B4-BE49-F238E27FC236}">
                  <a16:creationId xmlns:a16="http://schemas.microsoft.com/office/drawing/2014/main" id="{9D375847-3EE5-F04A-877D-C484C05BD500}"/>
                </a:ext>
              </a:extLst>
            </p:cNvPr>
            <p:cNvSpPr/>
            <p:nvPr/>
          </p:nvSpPr>
          <p:spPr>
            <a:xfrm>
              <a:off x="2926573" y="4655586"/>
              <a:ext cx="2743200" cy="1381408"/>
            </a:xfrm>
            <a:custGeom>
              <a:avLst/>
              <a:gdLst>
                <a:gd name="connsiteX0" fmla="*/ 496 w 2743200"/>
                <a:gd name="connsiteY0" fmla="*/ 0 h 1381408"/>
                <a:gd name="connsiteX1" fmla="*/ 377439 w 2743200"/>
                <a:gd name="connsiteY1" fmla="*/ 0 h 1381408"/>
                <a:gd name="connsiteX2" fmla="*/ 376943 w 2743200"/>
                <a:gd name="connsiteY2" fmla="*/ 9808 h 1381408"/>
                <a:gd name="connsiteX3" fmla="*/ 1371600 w 2743200"/>
                <a:gd name="connsiteY3" fmla="*/ 1004465 h 1381408"/>
                <a:gd name="connsiteX4" fmla="*/ 2366257 w 2743200"/>
                <a:gd name="connsiteY4" fmla="*/ 9808 h 1381408"/>
                <a:gd name="connsiteX5" fmla="*/ 2365762 w 2743200"/>
                <a:gd name="connsiteY5" fmla="*/ 0 h 1381408"/>
                <a:gd name="connsiteX6" fmla="*/ 2742705 w 2743200"/>
                <a:gd name="connsiteY6" fmla="*/ 0 h 1381408"/>
                <a:gd name="connsiteX7" fmla="*/ 2743200 w 2743200"/>
                <a:gd name="connsiteY7" fmla="*/ 9808 h 1381408"/>
                <a:gd name="connsiteX8" fmla="*/ 1371600 w 2743200"/>
                <a:gd name="connsiteY8" fmla="*/ 1381408 h 1381408"/>
                <a:gd name="connsiteX9" fmla="*/ 0 w 2743200"/>
                <a:gd name="connsiteY9" fmla="*/ 9808 h 138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00" h="1381408">
                  <a:moveTo>
                    <a:pt x="496" y="0"/>
                  </a:moveTo>
                  <a:lnTo>
                    <a:pt x="377439" y="0"/>
                  </a:lnTo>
                  <a:lnTo>
                    <a:pt x="376943" y="9808"/>
                  </a:lnTo>
                  <a:cubicBezTo>
                    <a:pt x="376943" y="559142"/>
                    <a:pt x="822266" y="1004465"/>
                    <a:pt x="1371600" y="1004465"/>
                  </a:cubicBezTo>
                  <a:cubicBezTo>
                    <a:pt x="1920934" y="1004465"/>
                    <a:pt x="2366257" y="559142"/>
                    <a:pt x="2366257" y="9808"/>
                  </a:cubicBezTo>
                  <a:lnTo>
                    <a:pt x="2365762" y="0"/>
                  </a:lnTo>
                  <a:lnTo>
                    <a:pt x="2742705" y="0"/>
                  </a:lnTo>
                  <a:lnTo>
                    <a:pt x="2743200" y="9808"/>
                  </a:lnTo>
                  <a:cubicBezTo>
                    <a:pt x="2743200" y="767322"/>
                    <a:pt x="2129114" y="1381408"/>
                    <a:pt x="1371600" y="1381408"/>
                  </a:cubicBezTo>
                  <a:cubicBezTo>
                    <a:pt x="614086" y="1381408"/>
                    <a:pt x="0" y="767322"/>
                    <a:pt x="0" y="9808"/>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92" rtl="0" eaLnBrk="1" fontAlgn="auto" latinLnBrk="0" hangingPunct="1">
                <a:lnSpc>
                  <a:spcPct val="100000"/>
                </a:lnSpc>
                <a:spcBef>
                  <a:spcPts val="0"/>
                </a:spcBef>
                <a:spcAft>
                  <a:spcPts val="0"/>
                </a:spcAft>
                <a:buClrTx/>
                <a:buSzTx/>
                <a:buFontTx/>
                <a:buNone/>
                <a:tabLst/>
                <a:defRPr/>
              </a:pPr>
              <a:endParaRPr kumimoji="0" lang="en-US" sz="1092" b="0" i="0" u="none" strike="noStrike" kern="1200" cap="none" spc="0" normalizeH="0" baseline="0" noProof="0">
                <a:ln>
                  <a:noFill/>
                </a:ln>
                <a:solidFill>
                  <a:srgbClr val="FFFFFF"/>
                </a:solidFill>
                <a:effectLst/>
                <a:uLnTx/>
                <a:uFillTx/>
                <a:latin typeface="Roboto Condensed Light"/>
                <a:ea typeface="+mn-ea"/>
                <a:cs typeface="+mn-cs"/>
              </a:endParaRPr>
            </a:p>
          </p:txBody>
        </p:sp>
        <p:sp>
          <p:nvSpPr>
            <p:cNvPr id="31" name="Freeform: Shape 13">
              <a:extLst>
                <a:ext uri="{FF2B5EF4-FFF2-40B4-BE49-F238E27FC236}">
                  <a16:creationId xmlns:a16="http://schemas.microsoft.com/office/drawing/2014/main" id="{912F716C-F14F-7A43-9A46-08F5A78DCA46}"/>
                </a:ext>
              </a:extLst>
            </p:cNvPr>
            <p:cNvSpPr/>
            <p:nvPr/>
          </p:nvSpPr>
          <p:spPr>
            <a:xfrm rot="10800000">
              <a:off x="2926573" y="3274178"/>
              <a:ext cx="2743200" cy="1381408"/>
            </a:xfrm>
            <a:custGeom>
              <a:avLst/>
              <a:gdLst>
                <a:gd name="connsiteX0" fmla="*/ 496 w 2743200"/>
                <a:gd name="connsiteY0" fmla="*/ 0 h 1381408"/>
                <a:gd name="connsiteX1" fmla="*/ 377439 w 2743200"/>
                <a:gd name="connsiteY1" fmla="*/ 0 h 1381408"/>
                <a:gd name="connsiteX2" fmla="*/ 376943 w 2743200"/>
                <a:gd name="connsiteY2" fmla="*/ 9808 h 1381408"/>
                <a:gd name="connsiteX3" fmla="*/ 1371600 w 2743200"/>
                <a:gd name="connsiteY3" fmla="*/ 1004465 h 1381408"/>
                <a:gd name="connsiteX4" fmla="*/ 2366257 w 2743200"/>
                <a:gd name="connsiteY4" fmla="*/ 9808 h 1381408"/>
                <a:gd name="connsiteX5" fmla="*/ 2365762 w 2743200"/>
                <a:gd name="connsiteY5" fmla="*/ 0 h 1381408"/>
                <a:gd name="connsiteX6" fmla="*/ 2742705 w 2743200"/>
                <a:gd name="connsiteY6" fmla="*/ 0 h 1381408"/>
                <a:gd name="connsiteX7" fmla="*/ 2743200 w 2743200"/>
                <a:gd name="connsiteY7" fmla="*/ 9808 h 1381408"/>
                <a:gd name="connsiteX8" fmla="*/ 1371600 w 2743200"/>
                <a:gd name="connsiteY8" fmla="*/ 1381408 h 1381408"/>
                <a:gd name="connsiteX9" fmla="*/ 0 w 2743200"/>
                <a:gd name="connsiteY9" fmla="*/ 9808 h 138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00" h="1381408">
                  <a:moveTo>
                    <a:pt x="496" y="0"/>
                  </a:moveTo>
                  <a:lnTo>
                    <a:pt x="377439" y="0"/>
                  </a:lnTo>
                  <a:lnTo>
                    <a:pt x="376943" y="9808"/>
                  </a:lnTo>
                  <a:cubicBezTo>
                    <a:pt x="376943" y="559142"/>
                    <a:pt x="822266" y="1004465"/>
                    <a:pt x="1371600" y="1004465"/>
                  </a:cubicBezTo>
                  <a:cubicBezTo>
                    <a:pt x="1920934" y="1004465"/>
                    <a:pt x="2366257" y="559142"/>
                    <a:pt x="2366257" y="9808"/>
                  </a:cubicBezTo>
                  <a:lnTo>
                    <a:pt x="2365762" y="0"/>
                  </a:lnTo>
                  <a:lnTo>
                    <a:pt x="2742705" y="0"/>
                  </a:lnTo>
                  <a:lnTo>
                    <a:pt x="2743200" y="9808"/>
                  </a:lnTo>
                  <a:cubicBezTo>
                    <a:pt x="2743200" y="767322"/>
                    <a:pt x="2129114" y="1381408"/>
                    <a:pt x="1371600" y="1381408"/>
                  </a:cubicBezTo>
                  <a:cubicBezTo>
                    <a:pt x="614086" y="1381408"/>
                    <a:pt x="0" y="767322"/>
                    <a:pt x="0" y="9808"/>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92" rtl="0" eaLnBrk="1" fontAlgn="auto" latinLnBrk="0" hangingPunct="1">
                <a:lnSpc>
                  <a:spcPct val="100000"/>
                </a:lnSpc>
                <a:spcBef>
                  <a:spcPts val="0"/>
                </a:spcBef>
                <a:spcAft>
                  <a:spcPts val="0"/>
                </a:spcAft>
                <a:buClrTx/>
                <a:buSzTx/>
                <a:buFontTx/>
                <a:buNone/>
                <a:tabLst/>
                <a:defRPr/>
              </a:pPr>
              <a:endParaRPr kumimoji="0" lang="en-US" sz="1092" b="0" i="0" u="none" strike="noStrike" kern="1200" cap="none" spc="0" normalizeH="0" baseline="0" noProof="0">
                <a:ln>
                  <a:noFill/>
                </a:ln>
                <a:solidFill>
                  <a:srgbClr val="FFFFFF"/>
                </a:solidFill>
                <a:effectLst/>
                <a:uLnTx/>
                <a:uFillTx/>
                <a:latin typeface="Roboto Condensed Light"/>
                <a:ea typeface="+mn-ea"/>
                <a:cs typeface="+mn-cs"/>
              </a:endParaRPr>
            </a:p>
          </p:txBody>
        </p:sp>
        <p:sp>
          <p:nvSpPr>
            <p:cNvPr id="32" name="Freeform: Shape 14">
              <a:extLst>
                <a:ext uri="{FF2B5EF4-FFF2-40B4-BE49-F238E27FC236}">
                  <a16:creationId xmlns:a16="http://schemas.microsoft.com/office/drawing/2014/main" id="{FD712CD0-931C-9841-8519-A21EF577EAA2}"/>
                </a:ext>
              </a:extLst>
            </p:cNvPr>
            <p:cNvSpPr/>
            <p:nvPr/>
          </p:nvSpPr>
          <p:spPr>
            <a:xfrm>
              <a:off x="556073" y="4655586"/>
              <a:ext cx="2743200" cy="1381408"/>
            </a:xfrm>
            <a:custGeom>
              <a:avLst/>
              <a:gdLst>
                <a:gd name="connsiteX0" fmla="*/ 496 w 2743200"/>
                <a:gd name="connsiteY0" fmla="*/ 0 h 1381408"/>
                <a:gd name="connsiteX1" fmla="*/ 377439 w 2743200"/>
                <a:gd name="connsiteY1" fmla="*/ 0 h 1381408"/>
                <a:gd name="connsiteX2" fmla="*/ 376943 w 2743200"/>
                <a:gd name="connsiteY2" fmla="*/ 9808 h 1381408"/>
                <a:gd name="connsiteX3" fmla="*/ 1371600 w 2743200"/>
                <a:gd name="connsiteY3" fmla="*/ 1004465 h 1381408"/>
                <a:gd name="connsiteX4" fmla="*/ 2366257 w 2743200"/>
                <a:gd name="connsiteY4" fmla="*/ 9808 h 1381408"/>
                <a:gd name="connsiteX5" fmla="*/ 2365762 w 2743200"/>
                <a:gd name="connsiteY5" fmla="*/ 0 h 1381408"/>
                <a:gd name="connsiteX6" fmla="*/ 2742705 w 2743200"/>
                <a:gd name="connsiteY6" fmla="*/ 0 h 1381408"/>
                <a:gd name="connsiteX7" fmla="*/ 2743200 w 2743200"/>
                <a:gd name="connsiteY7" fmla="*/ 9808 h 1381408"/>
                <a:gd name="connsiteX8" fmla="*/ 1371600 w 2743200"/>
                <a:gd name="connsiteY8" fmla="*/ 1381408 h 1381408"/>
                <a:gd name="connsiteX9" fmla="*/ 0 w 2743200"/>
                <a:gd name="connsiteY9" fmla="*/ 9808 h 138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00" h="1381408">
                  <a:moveTo>
                    <a:pt x="496" y="0"/>
                  </a:moveTo>
                  <a:lnTo>
                    <a:pt x="377439" y="0"/>
                  </a:lnTo>
                  <a:lnTo>
                    <a:pt x="376943" y="9808"/>
                  </a:lnTo>
                  <a:cubicBezTo>
                    <a:pt x="376943" y="559142"/>
                    <a:pt x="822266" y="1004465"/>
                    <a:pt x="1371600" y="1004465"/>
                  </a:cubicBezTo>
                  <a:cubicBezTo>
                    <a:pt x="1920934" y="1004465"/>
                    <a:pt x="2366257" y="559142"/>
                    <a:pt x="2366257" y="9808"/>
                  </a:cubicBezTo>
                  <a:lnTo>
                    <a:pt x="2365762" y="0"/>
                  </a:lnTo>
                  <a:lnTo>
                    <a:pt x="2742705" y="0"/>
                  </a:lnTo>
                  <a:lnTo>
                    <a:pt x="2743200" y="9808"/>
                  </a:lnTo>
                  <a:cubicBezTo>
                    <a:pt x="2743200" y="767322"/>
                    <a:pt x="2129114" y="1381408"/>
                    <a:pt x="1371600" y="1381408"/>
                  </a:cubicBezTo>
                  <a:cubicBezTo>
                    <a:pt x="614086" y="1381408"/>
                    <a:pt x="0" y="767322"/>
                    <a:pt x="0" y="9808"/>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92" rtl="0" eaLnBrk="1" fontAlgn="auto" latinLnBrk="0" hangingPunct="1">
                <a:lnSpc>
                  <a:spcPct val="100000"/>
                </a:lnSpc>
                <a:spcBef>
                  <a:spcPts val="0"/>
                </a:spcBef>
                <a:spcAft>
                  <a:spcPts val="0"/>
                </a:spcAft>
                <a:buClrTx/>
                <a:buSzTx/>
                <a:buFontTx/>
                <a:buNone/>
                <a:tabLst/>
                <a:defRPr/>
              </a:pPr>
              <a:endParaRPr kumimoji="0" lang="en-US" sz="1092" b="0" i="0" u="none" strike="noStrike" kern="1200" cap="none" spc="0" normalizeH="0" baseline="0" noProof="0">
                <a:ln>
                  <a:noFill/>
                </a:ln>
                <a:solidFill>
                  <a:srgbClr val="FFFFFF"/>
                </a:solidFill>
                <a:effectLst/>
                <a:uLnTx/>
                <a:uFillTx/>
                <a:latin typeface="Roboto Condensed Light"/>
                <a:ea typeface="+mn-ea"/>
                <a:cs typeface="+mn-cs"/>
              </a:endParaRPr>
            </a:p>
          </p:txBody>
        </p:sp>
        <p:sp>
          <p:nvSpPr>
            <p:cNvPr id="33" name="Freeform: Shape 15">
              <a:extLst>
                <a:ext uri="{FF2B5EF4-FFF2-40B4-BE49-F238E27FC236}">
                  <a16:creationId xmlns:a16="http://schemas.microsoft.com/office/drawing/2014/main" id="{16605DF2-345C-F444-9B2F-DF383C9727DE}"/>
                </a:ext>
              </a:extLst>
            </p:cNvPr>
            <p:cNvSpPr/>
            <p:nvPr/>
          </p:nvSpPr>
          <p:spPr>
            <a:xfrm rot="10800000">
              <a:off x="5299376" y="3274178"/>
              <a:ext cx="2743200" cy="1381408"/>
            </a:xfrm>
            <a:custGeom>
              <a:avLst/>
              <a:gdLst>
                <a:gd name="connsiteX0" fmla="*/ 496 w 2743200"/>
                <a:gd name="connsiteY0" fmla="*/ 0 h 1381408"/>
                <a:gd name="connsiteX1" fmla="*/ 377439 w 2743200"/>
                <a:gd name="connsiteY1" fmla="*/ 0 h 1381408"/>
                <a:gd name="connsiteX2" fmla="*/ 376943 w 2743200"/>
                <a:gd name="connsiteY2" fmla="*/ 9808 h 1381408"/>
                <a:gd name="connsiteX3" fmla="*/ 1371600 w 2743200"/>
                <a:gd name="connsiteY3" fmla="*/ 1004465 h 1381408"/>
                <a:gd name="connsiteX4" fmla="*/ 2366257 w 2743200"/>
                <a:gd name="connsiteY4" fmla="*/ 9808 h 1381408"/>
                <a:gd name="connsiteX5" fmla="*/ 2365762 w 2743200"/>
                <a:gd name="connsiteY5" fmla="*/ 0 h 1381408"/>
                <a:gd name="connsiteX6" fmla="*/ 2742705 w 2743200"/>
                <a:gd name="connsiteY6" fmla="*/ 0 h 1381408"/>
                <a:gd name="connsiteX7" fmla="*/ 2743200 w 2743200"/>
                <a:gd name="connsiteY7" fmla="*/ 9808 h 1381408"/>
                <a:gd name="connsiteX8" fmla="*/ 1371600 w 2743200"/>
                <a:gd name="connsiteY8" fmla="*/ 1381408 h 1381408"/>
                <a:gd name="connsiteX9" fmla="*/ 0 w 2743200"/>
                <a:gd name="connsiteY9" fmla="*/ 9808 h 138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00" h="1381408">
                  <a:moveTo>
                    <a:pt x="496" y="0"/>
                  </a:moveTo>
                  <a:lnTo>
                    <a:pt x="377439" y="0"/>
                  </a:lnTo>
                  <a:lnTo>
                    <a:pt x="376943" y="9808"/>
                  </a:lnTo>
                  <a:cubicBezTo>
                    <a:pt x="376943" y="559142"/>
                    <a:pt x="822266" y="1004465"/>
                    <a:pt x="1371600" y="1004465"/>
                  </a:cubicBezTo>
                  <a:cubicBezTo>
                    <a:pt x="1920934" y="1004465"/>
                    <a:pt x="2366257" y="559142"/>
                    <a:pt x="2366257" y="9808"/>
                  </a:cubicBezTo>
                  <a:lnTo>
                    <a:pt x="2365762" y="0"/>
                  </a:lnTo>
                  <a:lnTo>
                    <a:pt x="2742705" y="0"/>
                  </a:lnTo>
                  <a:lnTo>
                    <a:pt x="2743200" y="9808"/>
                  </a:lnTo>
                  <a:cubicBezTo>
                    <a:pt x="2743200" y="767322"/>
                    <a:pt x="2129114" y="1381408"/>
                    <a:pt x="1371600" y="1381408"/>
                  </a:cubicBezTo>
                  <a:cubicBezTo>
                    <a:pt x="614086" y="1381408"/>
                    <a:pt x="0" y="767322"/>
                    <a:pt x="0" y="9808"/>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92" rtl="0" eaLnBrk="1" fontAlgn="auto" latinLnBrk="0" hangingPunct="1">
                <a:lnSpc>
                  <a:spcPct val="100000"/>
                </a:lnSpc>
                <a:spcBef>
                  <a:spcPts val="0"/>
                </a:spcBef>
                <a:spcAft>
                  <a:spcPts val="0"/>
                </a:spcAft>
                <a:buClrTx/>
                <a:buSzTx/>
                <a:buFontTx/>
                <a:buNone/>
                <a:tabLst/>
                <a:defRPr/>
              </a:pPr>
              <a:endParaRPr kumimoji="0" lang="en-US" sz="1092" b="0" i="0" u="none" strike="noStrike" kern="1200" cap="none" spc="0" normalizeH="0" baseline="0" noProof="0">
                <a:ln>
                  <a:noFill/>
                </a:ln>
                <a:solidFill>
                  <a:srgbClr val="FFFFFF"/>
                </a:solidFill>
                <a:effectLst/>
                <a:uLnTx/>
                <a:uFillTx/>
                <a:latin typeface="Roboto Condensed Light"/>
                <a:ea typeface="+mn-ea"/>
                <a:cs typeface="+mn-cs"/>
              </a:endParaRPr>
            </a:p>
          </p:txBody>
        </p:sp>
      </p:grpSp>
      <p:sp>
        <p:nvSpPr>
          <p:cNvPr id="2" name="Rectangle 1">
            <a:extLst>
              <a:ext uri="{FF2B5EF4-FFF2-40B4-BE49-F238E27FC236}">
                <a16:creationId xmlns:a16="http://schemas.microsoft.com/office/drawing/2014/main" id="{338C6A76-307E-4EBB-ACA4-0116F3437F8B}"/>
              </a:ext>
            </a:extLst>
          </p:cNvPr>
          <p:cNvSpPr/>
          <p:nvPr/>
        </p:nvSpPr>
        <p:spPr>
          <a:xfrm>
            <a:off x="354103" y="1396787"/>
            <a:ext cx="11312963" cy="523220"/>
          </a:xfrm>
          <a:prstGeom prst="rect">
            <a:avLst/>
          </a:prstGeom>
        </p:spPr>
        <p:txBody>
          <a:bodyPr wrap="square">
            <a:spAutoFit/>
          </a:bodyPr>
          <a:lstStyle/>
          <a:p>
            <a:r>
              <a:rPr lang="en-CA" sz="1400">
                <a:solidFill>
                  <a:srgbClr val="000000"/>
                </a:solidFill>
                <a:latin typeface="Roboto Condensed Light" panose="02000000000000000000" pitchFamily="2" charset="0"/>
                <a:ea typeface="Roboto Condensed Light" panose="02000000000000000000" pitchFamily="2" charset="0"/>
              </a:rPr>
              <a:t>Employees may need to ask for a flexible working arrangement to help manage children at home or aged parents that require support. Preparing for the conversation with their manager by thinking through the different scenarios, their needs, the business needs, and their dependents' needs will ensure a good plan is put in place.</a:t>
            </a:r>
          </a:p>
        </p:txBody>
      </p:sp>
      <p:sp>
        <p:nvSpPr>
          <p:cNvPr id="14" name="Rectangle 13">
            <a:extLst>
              <a:ext uri="{FF2B5EF4-FFF2-40B4-BE49-F238E27FC236}">
                <a16:creationId xmlns:a16="http://schemas.microsoft.com/office/drawing/2014/main" id="{3B1EF489-B522-466E-B1BF-0DC6F17E485F}"/>
              </a:ext>
            </a:extLst>
          </p:cNvPr>
          <p:cNvSpPr/>
          <p:nvPr/>
        </p:nvSpPr>
        <p:spPr>
          <a:xfrm>
            <a:off x="931953" y="5494668"/>
            <a:ext cx="10326958" cy="646331"/>
          </a:xfrm>
          <a:prstGeom prst="rect">
            <a:avLst/>
          </a:prstGeom>
        </p:spPr>
        <p:txBody>
          <a:bodyPr wrap="square">
            <a:spAutoFit/>
          </a:bodyPr>
          <a:lstStyle/>
          <a:p>
            <a:r>
              <a:rPr lang="en-US" sz="1800">
                <a:solidFill>
                  <a:srgbClr val="41439A"/>
                </a:solidFill>
              </a:rPr>
              <a:t>Use the </a:t>
            </a:r>
            <a:r>
              <a:rPr lang="en-US" sz="1800" i="1">
                <a:solidFill>
                  <a:srgbClr val="41439A"/>
                </a:solidFill>
                <a:hlinkClick r:id="rId3"/>
              </a:rPr>
              <a:t>COVID-19 Dependent Care Policy Employee Guide</a:t>
            </a:r>
            <a:r>
              <a:rPr lang="en-US" sz="1800">
                <a:solidFill>
                  <a:srgbClr val="41439A"/>
                </a:solidFill>
              </a:rPr>
              <a:t> for specific guidance on how to balance employee caregiving needs with work.</a:t>
            </a:r>
            <a:endParaRPr lang="en-CA" sz="1800">
              <a:solidFill>
                <a:srgbClr val="41439A"/>
              </a:solidFill>
            </a:endParaRPr>
          </a:p>
        </p:txBody>
      </p:sp>
    </p:spTree>
    <p:extLst>
      <p:ext uri="{BB962C8B-B14F-4D97-AF65-F5344CB8AC3E}">
        <p14:creationId xmlns:p14="http://schemas.microsoft.com/office/powerpoint/2010/main" val="868547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4CA82B1-EF6B-6442-AFD4-99B7AC11CD83}"/>
              </a:ext>
            </a:extLst>
          </p:cNvPr>
          <p:cNvSpPr>
            <a:spLocks noGrp="1"/>
          </p:cNvSpPr>
          <p:nvPr>
            <p:ph type="title"/>
          </p:nvPr>
        </p:nvSpPr>
        <p:spPr>
          <a:xfrm>
            <a:off x="689548" y="500659"/>
            <a:ext cx="10473033" cy="820760"/>
          </a:xfrm>
        </p:spPr>
        <p:txBody>
          <a:bodyPr/>
          <a:lstStyle/>
          <a:p>
            <a:pPr>
              <a:lnSpc>
                <a:spcPct val="90000"/>
              </a:lnSpc>
            </a:pPr>
            <a:r>
              <a:rPr lang="en-US" sz="2000">
                <a:solidFill>
                  <a:schemeClr val="bg1">
                    <a:lumMod val="50000"/>
                  </a:schemeClr>
                </a:solidFill>
              </a:rPr>
              <a:t>Employee Actions: Requesting supports to balance work with individual need</a:t>
            </a:r>
            <a:endParaRPr lang="en-US">
              <a:solidFill>
                <a:schemeClr val="bg1">
                  <a:lumMod val="50000"/>
                </a:schemeClr>
              </a:solidFill>
            </a:endParaRPr>
          </a:p>
        </p:txBody>
      </p:sp>
      <p:sp>
        <p:nvSpPr>
          <p:cNvPr id="23" name="TextBox 22">
            <a:extLst>
              <a:ext uri="{FF2B5EF4-FFF2-40B4-BE49-F238E27FC236}">
                <a16:creationId xmlns:a16="http://schemas.microsoft.com/office/drawing/2014/main" id="{A37E5CDB-E763-8D4F-B979-45C0730610CE}"/>
              </a:ext>
            </a:extLst>
          </p:cNvPr>
          <p:cNvSpPr txBox="1"/>
          <p:nvPr/>
        </p:nvSpPr>
        <p:spPr>
          <a:xfrm>
            <a:off x="-72428" y="-923453"/>
            <a:ext cx="0" cy="0"/>
          </a:xfrm>
          <a:prstGeom prst="rect">
            <a:avLst/>
          </a:prstGeom>
        </p:spPr>
        <p:txBody>
          <a:bodyPr wrap="none" lIns="0" tIns="0" rIns="0" bIns="0" numCol="1" spcCol="360000" rtlCol="0">
            <a:noAutofit/>
          </a:bodyPr>
          <a:lstStyle/>
          <a:p>
            <a:pPr marL="0" indent="0" algn="l">
              <a:lnSpc>
                <a:spcPct val="110000"/>
              </a:lnSpc>
              <a:buNone/>
            </a:pPr>
            <a:endParaRPr lang="en-US" sz="1400">
              <a:latin typeface="Roboto Condensed Light" panose="02000000000000000000" pitchFamily="2" charset="0"/>
              <a:ea typeface="Roboto Condensed Light" panose="02000000000000000000" pitchFamily="2" charset="0"/>
            </a:endParaRPr>
          </a:p>
        </p:txBody>
      </p:sp>
      <p:sp>
        <p:nvSpPr>
          <p:cNvPr id="31" name="Text Placeholder 7">
            <a:extLst>
              <a:ext uri="{FF2B5EF4-FFF2-40B4-BE49-F238E27FC236}">
                <a16:creationId xmlns:a16="http://schemas.microsoft.com/office/drawing/2014/main" id="{C2BBC1A1-EC69-054E-AF7E-CBCED76E0B70}"/>
              </a:ext>
            </a:extLst>
          </p:cNvPr>
          <p:cNvSpPr txBox="1">
            <a:spLocks/>
          </p:cNvSpPr>
          <p:nvPr/>
        </p:nvSpPr>
        <p:spPr>
          <a:xfrm>
            <a:off x="689548" y="1447799"/>
            <a:ext cx="11002780" cy="4298289"/>
          </a:xfrm>
          <a:prstGeom prst="rect">
            <a:avLst/>
          </a:prstGeom>
        </p:spPr>
        <p:txBody>
          <a:bodyPr lIns="0" tIns="0" rIns="0" bIns="0" numCol="1" spcCol="360000">
            <a:noAutofit/>
          </a:bodyPr>
          <a:lstStyle>
            <a:lvl1pPr marL="0" indent="0" algn="l" defTabSz="914400" rtl="0" eaLnBrk="1" latinLnBrk="0" hangingPunct="1">
              <a:lnSpc>
                <a:spcPts val="1800"/>
              </a:lnSpc>
              <a:spcBef>
                <a:spcPts val="1000"/>
              </a:spcBef>
              <a:buFont typeface="Arial" panose="020B0604020202020204" pitchFamily="34" charset="0"/>
              <a:buNone/>
              <a:defRPr sz="1400" b="0" i="0" kern="1200">
                <a:solidFill>
                  <a:srgbClr val="4A4A4A"/>
                </a:solidFill>
                <a:latin typeface="Roboto Condensed Light" panose="02000000000000000000" pitchFamily="2" charset="0"/>
                <a:ea typeface="+mn-ea"/>
                <a:cs typeface="Arial Narrow" panose="020B0604020202020204" pitchFamily="34" charset="0"/>
              </a:defRPr>
            </a:lvl1pPr>
            <a:lvl2pPr marL="4572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a:solidFill>
                  <a:schemeClr val="bg1">
                    <a:lumMod val="50000"/>
                  </a:schemeClr>
                </a:solidFill>
              </a:rPr>
              <a:t>Make a Realistic Assessment</a:t>
            </a:r>
            <a:br>
              <a:rPr lang="en-US">
                <a:solidFill>
                  <a:schemeClr val="bg1">
                    <a:lumMod val="50000"/>
                  </a:schemeClr>
                </a:solidFill>
              </a:rPr>
            </a:br>
            <a:r>
              <a:rPr lang="en-US">
                <a:solidFill>
                  <a:srgbClr val="464646"/>
                </a:solidFill>
              </a:rPr>
              <a:t>The employee should </a:t>
            </a:r>
            <a:r>
              <a:rPr lang="en-US">
                <a:solidFill>
                  <a:srgbClr val="000000"/>
                </a:solidFill>
                <a:ea typeface="Roboto Condensed Light" panose="02000000000000000000" pitchFamily="2" charset="0"/>
                <a:cs typeface="Arial" panose="020B0604020202020204" pitchFamily="34" charset="0"/>
              </a:rPr>
              <a:t>make a list of their caregiving responsibilities, for example, buying groceries, helping elderly/young depends dress, coordinating doctor visits, providing and supervising activities, doing laundry, and cooking.</a:t>
            </a:r>
          </a:p>
          <a:p>
            <a:pPr>
              <a:lnSpc>
                <a:spcPct val="100000"/>
              </a:lnSpc>
              <a:spcBef>
                <a:spcPts val="0"/>
              </a:spcBef>
            </a:pPr>
            <a:r>
              <a:rPr lang="en-US">
                <a:solidFill>
                  <a:srgbClr val="000000"/>
                </a:solidFill>
                <a:ea typeface="Roboto Condensed Light" panose="02000000000000000000" pitchFamily="2" charset="0"/>
                <a:cs typeface="Arial" panose="020B0604020202020204" pitchFamily="34" charset="0"/>
              </a:rPr>
              <a:t>They should determine whether they can delegate any tasks, for example, to a spouse or partner; and ask themselves if this will this necessitate a change to their working hours. They should identify what time and how long they need to set aside for tasks they will be responsible for. It is important that they clearly communicate with their manager, especially if some of those tasks need to happen during business hours.</a:t>
            </a:r>
          </a:p>
          <a:p>
            <a:pPr>
              <a:lnSpc>
                <a:spcPct val="100000"/>
              </a:lnSpc>
              <a:spcBef>
                <a:spcPts val="0"/>
              </a:spcBef>
            </a:pPr>
            <a:endParaRPr lang="en-CA">
              <a:solidFill>
                <a:srgbClr val="000000"/>
              </a:solidFill>
              <a:ea typeface="Roboto Condensed Light" panose="02000000000000000000" pitchFamily="2" charset="0"/>
              <a:cs typeface="Arial" panose="020B0604020202020204" pitchFamily="34" charset="0"/>
            </a:endParaRPr>
          </a:p>
          <a:p>
            <a:pPr>
              <a:lnSpc>
                <a:spcPct val="100000"/>
              </a:lnSpc>
              <a:spcBef>
                <a:spcPts val="0"/>
              </a:spcBef>
            </a:pPr>
            <a:r>
              <a:rPr lang="en-CA">
                <a:solidFill>
                  <a:schemeClr val="bg1">
                    <a:lumMod val="50000"/>
                  </a:schemeClr>
                </a:solidFill>
              </a:rPr>
              <a:t>Asking the Right Questions</a:t>
            </a:r>
          </a:p>
          <a:p>
            <a:pPr>
              <a:lnSpc>
                <a:spcPct val="100000"/>
              </a:lnSpc>
              <a:spcBef>
                <a:spcPts val="0"/>
              </a:spcBef>
            </a:pPr>
            <a:r>
              <a:rPr lang="en-CA">
                <a:solidFill>
                  <a:srgbClr val="000000"/>
                </a:solidFill>
                <a:ea typeface="Roboto Condensed Light" panose="02000000000000000000" pitchFamily="2" charset="0"/>
                <a:cs typeface="Arial" panose="020B0604020202020204" pitchFamily="34" charset="0"/>
              </a:rPr>
              <a:t>When requesting individual supports to help with dependent care, there are certain questions the employee should be asking to help identify the implications of their ask on the operation. They should be asking about their </a:t>
            </a:r>
            <a:r>
              <a:rPr lang="en-US">
                <a:solidFill>
                  <a:srgbClr val="000000"/>
                </a:solidFill>
                <a:ea typeface="Roboto Condensed Light" panose="02000000000000000000" pitchFamily="2" charset="0"/>
                <a:cs typeface="Arial" panose="020B0604020202020204" pitchFamily="34" charset="0"/>
              </a:rPr>
              <a:t>work location, times, and total hours, main work responsibilities, and whether they have changed. A very important topic they should be considering is pay. They need to ask about any pay exception process that may coincide with individual accommodations. They should also inquire about the permissible duration of the accommodation and about their manager's expectations for communication.</a:t>
            </a:r>
          </a:p>
          <a:p>
            <a:pPr>
              <a:lnSpc>
                <a:spcPct val="100000"/>
              </a:lnSpc>
              <a:spcBef>
                <a:spcPts val="0"/>
              </a:spcBef>
            </a:pPr>
            <a:endParaRPr lang="en-CA">
              <a:solidFill>
                <a:srgbClr val="000000"/>
              </a:solidFill>
              <a:ea typeface="Roboto Condensed Light" panose="02000000000000000000" pitchFamily="2" charset="0"/>
              <a:cs typeface="Arial" panose="020B0604020202020204" pitchFamily="34" charset="0"/>
            </a:endParaRPr>
          </a:p>
          <a:p>
            <a:pPr>
              <a:lnSpc>
                <a:spcPct val="100000"/>
              </a:lnSpc>
              <a:spcBef>
                <a:spcPts val="0"/>
              </a:spcBef>
            </a:pPr>
            <a:r>
              <a:rPr lang="en-CA">
                <a:solidFill>
                  <a:schemeClr val="bg1">
                    <a:lumMod val="50000"/>
                  </a:schemeClr>
                </a:solidFill>
              </a:rPr>
              <a:t>Track &amp; Manage</a:t>
            </a:r>
          </a:p>
          <a:p>
            <a:pPr>
              <a:lnSpc>
                <a:spcPct val="100000"/>
              </a:lnSpc>
              <a:spcBef>
                <a:spcPts val="0"/>
              </a:spcBef>
            </a:pPr>
            <a:r>
              <a:rPr lang="en-CA">
                <a:solidFill>
                  <a:srgbClr val="000000"/>
                </a:solidFill>
                <a:ea typeface="Roboto Condensed Light" panose="02000000000000000000" pitchFamily="2" charset="0"/>
                <a:cs typeface="Arial" panose="020B0604020202020204" pitchFamily="34" charset="0"/>
              </a:rPr>
              <a:t>Given the uncertain amount of time accommodations may be required, it is important that employees work with their managers to track progress of any individual supports that may be agreed upon. To ensure success they should </a:t>
            </a:r>
            <a:r>
              <a:rPr lang="en-US">
                <a:solidFill>
                  <a:srgbClr val="000000"/>
                </a:solidFill>
                <a:ea typeface="Roboto Condensed Light" panose="02000000000000000000" pitchFamily="2" charset="0"/>
                <a:cs typeface="Arial" panose="020B0604020202020204" pitchFamily="34" charset="0"/>
              </a:rPr>
              <a:t>do their best to provide quiet, engaging activities to their dependents during their work hours and</a:t>
            </a:r>
          </a:p>
          <a:p>
            <a:pPr>
              <a:lnSpc>
                <a:spcPct val="100000"/>
              </a:lnSpc>
              <a:spcBef>
                <a:spcPts val="0"/>
              </a:spcBef>
            </a:pPr>
            <a:r>
              <a:rPr lang="en-US">
                <a:solidFill>
                  <a:srgbClr val="000000"/>
                </a:solidFill>
                <a:ea typeface="Roboto Condensed Light" panose="02000000000000000000" pitchFamily="2" charset="0"/>
                <a:cs typeface="Arial" panose="020B0604020202020204" pitchFamily="34" charset="0"/>
              </a:rPr>
              <a:t>set boundaries and behavior expectations with family members regarding protected work time. It is important that they be open with colleagues about limitations to their work availability and maintain a daily routine that is predictable for both their colleagues and dependents. It is critical that they establish boundaries between work and caregiving obligations.</a:t>
            </a:r>
            <a:endParaRPr lang="en-CA">
              <a:solidFill>
                <a:srgbClr val="000000"/>
              </a:solidFill>
              <a:ea typeface="Roboto Condensed Light" panose="02000000000000000000" pitchFamily="2" charset="0"/>
              <a:cs typeface="Arial" panose="020B0604020202020204" pitchFamily="34" charset="0"/>
            </a:endParaRPr>
          </a:p>
          <a:p>
            <a:pPr>
              <a:lnSpc>
                <a:spcPct val="110000"/>
              </a:lnSpc>
            </a:pPr>
            <a:endParaRPr lang="en-CA">
              <a:solidFill>
                <a:srgbClr val="000000"/>
              </a:solidFill>
              <a:ea typeface="Roboto Condensed Light" panose="02000000000000000000" pitchFamily="2" charset="0"/>
            </a:endParaRPr>
          </a:p>
        </p:txBody>
      </p:sp>
      <p:sp>
        <p:nvSpPr>
          <p:cNvPr id="63" name="TextBox 62">
            <a:extLst>
              <a:ext uri="{FF2B5EF4-FFF2-40B4-BE49-F238E27FC236}">
                <a16:creationId xmlns:a16="http://schemas.microsoft.com/office/drawing/2014/main" id="{D4CBFED0-3E95-5046-B80B-C9F969C401DA}"/>
              </a:ext>
            </a:extLst>
          </p:cNvPr>
          <p:cNvSpPr txBox="1"/>
          <p:nvPr/>
        </p:nvSpPr>
        <p:spPr>
          <a:xfrm>
            <a:off x="56561" y="-94268"/>
            <a:ext cx="0" cy="0"/>
          </a:xfrm>
          <a:prstGeom prst="rect">
            <a:avLst/>
          </a:prstGeom>
        </p:spPr>
        <p:txBody>
          <a:bodyPr wrap="none" lIns="0" tIns="0" rIns="0" bIns="0" numCol="1" spcCol="360000" rtlCol="0">
            <a:noAutofit/>
          </a:bodyPr>
          <a:lstStyle/>
          <a:p>
            <a:pPr marL="0" indent="0" algn="l">
              <a:lnSpc>
                <a:spcPct val="110000"/>
              </a:lnSpc>
              <a:buNone/>
            </a:pPr>
            <a:endParaRPr lang="en-US" sz="1400">
              <a:latin typeface="Roboto Condensed Light" panose="02000000000000000000" pitchFamily="2" charset="0"/>
              <a:ea typeface="Roboto Condensed Light" panose="02000000000000000000" pitchFamily="2" charset="0"/>
            </a:endParaRPr>
          </a:p>
        </p:txBody>
      </p:sp>
      <p:sp>
        <p:nvSpPr>
          <p:cNvPr id="8" name="Rectangle 7">
            <a:extLst>
              <a:ext uri="{FF2B5EF4-FFF2-40B4-BE49-F238E27FC236}">
                <a16:creationId xmlns:a16="http://schemas.microsoft.com/office/drawing/2014/main" id="{AEC7D0B1-8141-4BF9-8E9A-CC73D83A855D}"/>
              </a:ext>
            </a:extLst>
          </p:cNvPr>
          <p:cNvSpPr/>
          <p:nvPr/>
        </p:nvSpPr>
        <p:spPr>
          <a:xfrm>
            <a:off x="599607" y="5555723"/>
            <a:ext cx="11325894" cy="553998"/>
          </a:xfrm>
          <a:prstGeom prst="rect">
            <a:avLst/>
          </a:prstGeom>
        </p:spPr>
        <p:txBody>
          <a:bodyPr wrap="square">
            <a:spAutoFit/>
          </a:bodyPr>
          <a:lstStyle/>
          <a:p>
            <a:r>
              <a:rPr lang="en-US" sz="1600" b="1">
                <a:solidFill>
                  <a:srgbClr val="41439A"/>
                </a:solidFill>
              </a:rPr>
              <a:t>Mental Health:</a:t>
            </a:r>
            <a:r>
              <a:rPr lang="en-CA" sz="1600" b="1">
                <a:solidFill>
                  <a:srgbClr val="4A4A4A"/>
                </a:solidFill>
                <a:latin typeface="Roboto Condensed Light" panose="02000000000000000000" pitchFamily="2" charset="0"/>
              </a:rPr>
              <a:t> </a:t>
            </a:r>
            <a:r>
              <a:rPr lang="en-CA" sz="1400">
                <a:solidFill>
                  <a:srgbClr val="4A4A4A"/>
                </a:solidFill>
                <a:latin typeface="Roboto Condensed Light" panose="02000000000000000000" pitchFamily="2" charset="0"/>
              </a:rPr>
              <a:t>Considerations for mental wellbeing are necessary when working from home while caring for children and other dependents during a pandemic. Employees should monitor themselves for changes in mood, appetite, and stress levels, and familiarize themselves with company and community supports available.</a:t>
            </a:r>
            <a:r>
              <a:rPr lang="en-US" sz="1400">
                <a:solidFill>
                  <a:srgbClr val="41439A"/>
                </a:solidFill>
              </a:rPr>
              <a:t> </a:t>
            </a:r>
            <a:endParaRPr lang="en-CA" sz="1400">
              <a:solidFill>
                <a:srgbClr val="41439A"/>
              </a:solidFill>
            </a:endParaRPr>
          </a:p>
        </p:txBody>
      </p:sp>
    </p:spTree>
    <p:extLst>
      <p:ext uri="{BB962C8B-B14F-4D97-AF65-F5344CB8AC3E}">
        <p14:creationId xmlns:p14="http://schemas.microsoft.com/office/powerpoint/2010/main" val="2167768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4CA82B1-EF6B-6442-AFD4-99B7AC11CD83}"/>
              </a:ext>
            </a:extLst>
          </p:cNvPr>
          <p:cNvSpPr>
            <a:spLocks noGrp="1"/>
          </p:cNvSpPr>
          <p:nvPr>
            <p:ph type="title" idx="4294967295"/>
          </p:nvPr>
        </p:nvSpPr>
        <p:spPr>
          <a:xfrm>
            <a:off x="476266" y="530426"/>
            <a:ext cx="9687063" cy="519112"/>
          </a:xfrm>
        </p:spPr>
        <p:txBody>
          <a:bodyPr/>
          <a:lstStyle/>
          <a:p>
            <a:pPr>
              <a:lnSpc>
                <a:spcPct val="90000"/>
              </a:lnSpc>
            </a:pPr>
            <a:r>
              <a:rPr lang="en-US" sz="2400">
                <a:solidFill>
                  <a:schemeClr val="bg1">
                    <a:lumMod val="50000"/>
                  </a:schemeClr>
                </a:solidFill>
              </a:rPr>
              <a:t>3. Phase III Mitigation: Support Individual Employee Needs</a:t>
            </a:r>
          </a:p>
        </p:txBody>
      </p:sp>
      <p:sp>
        <p:nvSpPr>
          <p:cNvPr id="23" name="TextBox 22">
            <a:extLst>
              <a:ext uri="{FF2B5EF4-FFF2-40B4-BE49-F238E27FC236}">
                <a16:creationId xmlns:a16="http://schemas.microsoft.com/office/drawing/2014/main" id="{A37E5CDB-E763-8D4F-B979-45C0730610CE}"/>
              </a:ext>
            </a:extLst>
          </p:cNvPr>
          <p:cNvSpPr txBox="1"/>
          <p:nvPr/>
        </p:nvSpPr>
        <p:spPr>
          <a:xfrm>
            <a:off x="-72428" y="-923453"/>
            <a:ext cx="0" cy="0"/>
          </a:xfrm>
          <a:prstGeom prst="rect">
            <a:avLst/>
          </a:prstGeom>
        </p:spPr>
        <p:txBody>
          <a:bodyPr wrap="none" lIns="0" tIns="0" rIns="0" bIns="0" numCol="1" spcCol="360000" rtlCol="0">
            <a:noAutofit/>
          </a:bodyPr>
          <a:lstStyle/>
          <a:p>
            <a:pPr marL="0" marR="0" lvl="0" indent="0" algn="l" defTabSz="554492" rtl="0" eaLnBrk="1" fontAlgn="auto" latinLnBrk="0" hangingPunct="1">
              <a:lnSpc>
                <a:spcPct val="11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Roboto Condensed Light" panose="02000000000000000000" pitchFamily="2" charset="0"/>
              <a:ea typeface="Roboto Condensed Light" panose="02000000000000000000" pitchFamily="2" charset="0"/>
              <a:cs typeface="+mn-cs"/>
            </a:endParaRPr>
          </a:p>
        </p:txBody>
      </p:sp>
      <p:sp>
        <p:nvSpPr>
          <p:cNvPr id="40" name="TextBox 39">
            <a:extLst>
              <a:ext uri="{FF2B5EF4-FFF2-40B4-BE49-F238E27FC236}">
                <a16:creationId xmlns:a16="http://schemas.microsoft.com/office/drawing/2014/main" id="{F6F8F2C3-AB51-0445-B65F-272ADAEDC200}"/>
              </a:ext>
            </a:extLst>
          </p:cNvPr>
          <p:cNvSpPr txBox="1"/>
          <p:nvPr/>
        </p:nvSpPr>
        <p:spPr>
          <a:xfrm>
            <a:off x="6221691" y="6447934"/>
            <a:ext cx="0" cy="0"/>
          </a:xfrm>
          <a:prstGeom prst="rect">
            <a:avLst/>
          </a:prstGeom>
        </p:spPr>
        <p:txBody>
          <a:bodyPr wrap="none" lIns="0" tIns="0" rIns="0" bIns="0" numCol="1" spcCol="360000" rtlCol="0">
            <a:noAutofit/>
          </a:bodyPr>
          <a:lstStyle/>
          <a:p>
            <a:pPr marL="0" marR="0" lvl="0" indent="0" algn="l" defTabSz="554492" rtl="0" eaLnBrk="1" fontAlgn="auto" latinLnBrk="0" hangingPunct="1">
              <a:lnSpc>
                <a:spcPct val="11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Roboto Condensed Light" panose="02000000000000000000" pitchFamily="2" charset="0"/>
              <a:ea typeface="Roboto Condensed Light" panose="02000000000000000000" pitchFamily="2" charset="0"/>
              <a:cs typeface="+mn-cs"/>
            </a:endParaRPr>
          </a:p>
        </p:txBody>
      </p:sp>
      <p:sp>
        <p:nvSpPr>
          <p:cNvPr id="63" name="TextBox 62">
            <a:extLst>
              <a:ext uri="{FF2B5EF4-FFF2-40B4-BE49-F238E27FC236}">
                <a16:creationId xmlns:a16="http://schemas.microsoft.com/office/drawing/2014/main" id="{D4CBFED0-3E95-5046-B80B-C9F969C401DA}"/>
              </a:ext>
            </a:extLst>
          </p:cNvPr>
          <p:cNvSpPr txBox="1"/>
          <p:nvPr/>
        </p:nvSpPr>
        <p:spPr>
          <a:xfrm>
            <a:off x="56561" y="-94268"/>
            <a:ext cx="0" cy="0"/>
          </a:xfrm>
          <a:prstGeom prst="rect">
            <a:avLst/>
          </a:prstGeom>
        </p:spPr>
        <p:txBody>
          <a:bodyPr wrap="none" lIns="0" tIns="0" rIns="0" bIns="0" numCol="1" spcCol="360000" rtlCol="0">
            <a:noAutofit/>
          </a:bodyPr>
          <a:lstStyle/>
          <a:p>
            <a:pPr marL="0" marR="0" lvl="0" indent="0" algn="l" defTabSz="554492" rtl="0" eaLnBrk="1" fontAlgn="auto" latinLnBrk="0" hangingPunct="1">
              <a:lnSpc>
                <a:spcPct val="11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Roboto Condensed Light" panose="02000000000000000000" pitchFamily="2" charset="0"/>
              <a:ea typeface="Roboto Condensed Light" panose="02000000000000000000" pitchFamily="2" charset="0"/>
              <a:cs typeface="+mn-cs"/>
            </a:endParaRPr>
          </a:p>
        </p:txBody>
      </p:sp>
      <p:sp>
        <p:nvSpPr>
          <p:cNvPr id="18" name="TextBox 17">
            <a:extLst>
              <a:ext uri="{FF2B5EF4-FFF2-40B4-BE49-F238E27FC236}">
                <a16:creationId xmlns:a16="http://schemas.microsoft.com/office/drawing/2014/main" id="{3BF3458E-50B7-446E-A61D-1F4BFDD0D382}"/>
              </a:ext>
            </a:extLst>
          </p:cNvPr>
          <p:cNvSpPr txBox="1"/>
          <p:nvPr/>
        </p:nvSpPr>
        <p:spPr>
          <a:xfrm>
            <a:off x="8936426" y="7062966"/>
            <a:ext cx="0" cy="0"/>
          </a:xfrm>
          <a:prstGeom prst="rect">
            <a:avLst/>
          </a:prstGeom>
        </p:spPr>
        <p:txBody>
          <a:bodyPr wrap="none" lIns="0" tIns="0" rIns="0" bIns="0" numCol="1" spcCol="360000" rtlCol="0">
            <a:noAutofit/>
          </a:bodyPr>
          <a:lstStyle/>
          <a:p>
            <a:pPr marL="0" marR="0" lvl="0" indent="0" algn="l" defTabSz="554492" rtl="0" eaLnBrk="1" fontAlgn="auto" latinLnBrk="0" hangingPunct="1">
              <a:lnSpc>
                <a:spcPct val="11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Roboto Condensed Light" panose="02000000000000000000" pitchFamily="2" charset="0"/>
              <a:ea typeface="Roboto Condensed Light" panose="02000000000000000000" pitchFamily="2" charset="0"/>
              <a:cs typeface="+mn-cs"/>
            </a:endParaRPr>
          </a:p>
        </p:txBody>
      </p:sp>
      <p:graphicFrame>
        <p:nvGraphicFramePr>
          <p:cNvPr id="2" name="Table 2">
            <a:extLst>
              <a:ext uri="{FF2B5EF4-FFF2-40B4-BE49-F238E27FC236}">
                <a16:creationId xmlns:a16="http://schemas.microsoft.com/office/drawing/2014/main" id="{4F800FFE-52C3-4024-B092-D6FD7E45E809}"/>
              </a:ext>
            </a:extLst>
          </p:cNvPr>
          <p:cNvGraphicFramePr>
            <a:graphicFrameLocks noGrp="1"/>
          </p:cNvGraphicFramePr>
          <p:nvPr>
            <p:extLst>
              <p:ext uri="{D42A27DB-BD31-4B8C-83A1-F6EECF244321}">
                <p14:modId xmlns:p14="http://schemas.microsoft.com/office/powerpoint/2010/main" val="1077498079"/>
              </p:ext>
            </p:extLst>
          </p:nvPr>
        </p:nvGraphicFramePr>
        <p:xfrm>
          <a:off x="587909" y="1049538"/>
          <a:ext cx="11017770" cy="5332385"/>
        </p:xfrm>
        <a:graphic>
          <a:graphicData uri="http://schemas.openxmlformats.org/drawingml/2006/table">
            <a:tbl>
              <a:tblPr firstRow="1" bandRow="1">
                <a:tableStyleId>{5C22544A-7EE6-4342-B048-85BDC9FD1C3A}</a:tableStyleId>
              </a:tblPr>
              <a:tblGrid>
                <a:gridCol w="986058">
                  <a:extLst>
                    <a:ext uri="{9D8B030D-6E8A-4147-A177-3AD203B41FA5}">
                      <a16:colId xmlns:a16="http://schemas.microsoft.com/office/drawing/2014/main" val="523849512"/>
                    </a:ext>
                  </a:extLst>
                </a:gridCol>
                <a:gridCol w="6912022">
                  <a:extLst>
                    <a:ext uri="{9D8B030D-6E8A-4147-A177-3AD203B41FA5}">
                      <a16:colId xmlns:a16="http://schemas.microsoft.com/office/drawing/2014/main" val="2974153877"/>
                    </a:ext>
                  </a:extLst>
                </a:gridCol>
                <a:gridCol w="1559845">
                  <a:extLst>
                    <a:ext uri="{9D8B030D-6E8A-4147-A177-3AD203B41FA5}">
                      <a16:colId xmlns:a16="http://schemas.microsoft.com/office/drawing/2014/main" val="487367470"/>
                    </a:ext>
                  </a:extLst>
                </a:gridCol>
                <a:gridCol w="1559845">
                  <a:extLst>
                    <a:ext uri="{9D8B030D-6E8A-4147-A177-3AD203B41FA5}">
                      <a16:colId xmlns:a16="http://schemas.microsoft.com/office/drawing/2014/main" val="740386002"/>
                    </a:ext>
                  </a:extLst>
                </a:gridCol>
              </a:tblGrid>
              <a:tr h="370840">
                <a:tc>
                  <a:txBody>
                    <a:bodyPr/>
                    <a:lstStyle/>
                    <a:p>
                      <a:r>
                        <a:rPr lang="en-US"/>
                        <a:t>Step</a:t>
                      </a:r>
                      <a:endParaRPr lang="en-CA"/>
                    </a:p>
                  </a:txBody>
                  <a:tcPr/>
                </a:tc>
                <a:tc>
                  <a:txBody>
                    <a:bodyPr/>
                    <a:lstStyle/>
                    <a:p>
                      <a:r>
                        <a:rPr lang="en-US"/>
                        <a:t>Activities to Develop Individual Employee Supports</a:t>
                      </a:r>
                      <a:endParaRPr lang="en-CA"/>
                    </a:p>
                  </a:txBody>
                  <a:tcPr/>
                </a:tc>
                <a:tc>
                  <a:txBody>
                    <a:bodyPr/>
                    <a:lstStyle/>
                    <a:p>
                      <a:r>
                        <a:rPr lang="en-US"/>
                        <a:t>Who Is Involved?</a:t>
                      </a:r>
                      <a:endParaRPr lang="en-CA"/>
                    </a:p>
                  </a:txBody>
                  <a:tcPr/>
                </a:tc>
                <a:tc>
                  <a:txBody>
                    <a:bodyPr/>
                    <a:lstStyle/>
                    <a:p>
                      <a:r>
                        <a:rPr lang="en-US"/>
                        <a:t>Timeline</a:t>
                      </a:r>
                      <a:endParaRPr lang="en-CA"/>
                    </a:p>
                  </a:txBody>
                  <a:tcPr/>
                </a:tc>
                <a:extLst>
                  <a:ext uri="{0D108BD9-81ED-4DB2-BD59-A6C34878D82A}">
                    <a16:rowId xmlns:a16="http://schemas.microsoft.com/office/drawing/2014/main" val="137615020"/>
                  </a:ext>
                </a:extLst>
              </a:tr>
              <a:tr h="370840">
                <a:tc rowSpan="3">
                  <a:txBody>
                    <a:bodyPr/>
                    <a:lstStyle/>
                    <a:p>
                      <a:r>
                        <a:rPr lang="en-US" sz="1200"/>
                        <a:t>1. Assess need for individual employee support</a:t>
                      </a:r>
                      <a:endParaRPr lang="en-CA" sz="1200"/>
                    </a:p>
                    <a:p>
                      <a:endParaRPr lang="en-CA" sz="1200"/>
                    </a:p>
                  </a:txBody>
                  <a:tcPr/>
                </a:tc>
                <a:tc>
                  <a:txBody>
                    <a:bodyPr/>
                    <a:lstStyle/>
                    <a:p>
                      <a:r>
                        <a:rPr lang="en-US" sz="1200"/>
                        <a:t>1. Employee requests meeting with manager or manager initiates discussion with employee.</a:t>
                      </a:r>
                      <a:endParaRPr lang="en-CA" sz="1200"/>
                    </a:p>
                  </a:txBody>
                  <a:tcPr/>
                </a:tc>
                <a:tc>
                  <a:txBody>
                    <a:bodyPr/>
                    <a:lstStyle/>
                    <a:p>
                      <a:r>
                        <a:rPr lang="en-US" sz="1200"/>
                        <a:t>Manager and employee</a:t>
                      </a:r>
                      <a:endParaRPr lang="en-CA" sz="1200"/>
                    </a:p>
                  </a:txBody>
                  <a:tcPr/>
                </a:tc>
                <a:tc rowSpan="3">
                  <a:txBody>
                    <a:bodyPr/>
                    <a:lstStyle/>
                    <a:p>
                      <a:pPr algn="ctr"/>
                      <a:r>
                        <a:rPr lang="en-US" sz="1200"/>
                        <a:t>1-hour meeting</a:t>
                      </a:r>
                      <a:endParaRPr lang="en-CA" sz="1200"/>
                    </a:p>
                  </a:txBody>
                  <a:tcPr anchor="ctr"/>
                </a:tc>
                <a:extLst>
                  <a:ext uri="{0D108BD9-81ED-4DB2-BD59-A6C34878D82A}">
                    <a16:rowId xmlns:a16="http://schemas.microsoft.com/office/drawing/2014/main" val="1404124245"/>
                  </a:ext>
                </a:extLst>
              </a:tr>
              <a:tr h="370840">
                <a:tc vMerge="1">
                  <a:txBody>
                    <a:bodyPr/>
                    <a:lstStyle/>
                    <a:p>
                      <a:endParaRPr lang="en-CA" sz="1400"/>
                    </a:p>
                  </a:txBody>
                  <a:tcPr/>
                </a:tc>
                <a:tc>
                  <a:txBody>
                    <a:bodyPr/>
                    <a:lstStyle/>
                    <a:p>
                      <a:r>
                        <a:rPr lang="en-US" sz="1200"/>
                        <a:t>2. Discuss current state of competing personal priorities that conflict with work and current coverage plans. Define how those challenges impact the employee’s capacity to work at 100%. </a:t>
                      </a:r>
                      <a:endParaRPr lang="en-CA" sz="1200"/>
                    </a:p>
                  </a:txBody>
                  <a:tcPr/>
                </a:tc>
                <a:tc>
                  <a:txBody>
                    <a:bodyPr/>
                    <a:lstStyle/>
                    <a:p>
                      <a:r>
                        <a:rPr lang="en-US" sz="1200"/>
                        <a:t>Manager and employee</a:t>
                      </a:r>
                      <a:endParaRPr lang="en-CA" sz="1200"/>
                    </a:p>
                  </a:txBody>
                  <a:tcPr/>
                </a:tc>
                <a:tc vMerge="1">
                  <a:txBody>
                    <a:bodyPr/>
                    <a:lstStyle/>
                    <a:p>
                      <a:endParaRPr lang="en-CA" sz="1400"/>
                    </a:p>
                  </a:txBody>
                  <a:tcPr/>
                </a:tc>
                <a:extLst>
                  <a:ext uri="{0D108BD9-81ED-4DB2-BD59-A6C34878D82A}">
                    <a16:rowId xmlns:a16="http://schemas.microsoft.com/office/drawing/2014/main" val="3863167168"/>
                  </a:ext>
                </a:extLst>
              </a:tr>
              <a:tr h="648875">
                <a:tc vMerge="1">
                  <a:txBody>
                    <a:bodyPr/>
                    <a:lstStyle/>
                    <a:p>
                      <a:endParaRPr lang="en-CA" sz="1200"/>
                    </a:p>
                  </a:txBody>
                  <a:tcPr>
                    <a:solidFill>
                      <a:srgbClr val="E8E9EF"/>
                    </a:solidFill>
                  </a:tcPr>
                </a:tc>
                <a:tc>
                  <a:txBody>
                    <a:bodyPr/>
                    <a:lstStyle/>
                    <a:p>
                      <a:r>
                        <a:rPr lang="en-US" sz="1200"/>
                        <a:t>3. Brainstorm alternate work measures:</a:t>
                      </a:r>
                    </a:p>
                    <a:p>
                      <a:pPr marL="171450" indent="-171450">
                        <a:buFont typeface="Arial" panose="020B0604020202020204" pitchFamily="34" charset="0"/>
                        <a:buChar char="•"/>
                      </a:pPr>
                      <a:r>
                        <a:rPr lang="en-US" sz="1200">
                          <a:latin typeface="Roboto Condensed Light" panose="02000000000000000000" pitchFamily="2" charset="0"/>
                          <a:ea typeface="Roboto Condensed Light" panose="02000000000000000000" pitchFamily="2" charset="0"/>
                        </a:rPr>
                        <a:t>Suggested option: flexible scheduling – split shifts, varied hours so they can alternate childcare with a partner, working extra time on one or two days and then taking lieu days off, etc.</a:t>
                      </a:r>
                      <a:endParaRPr lang="en-CA" sz="1200"/>
                    </a:p>
                  </a:txBody>
                  <a:tcPr/>
                </a:tc>
                <a:tc>
                  <a:txBody>
                    <a:bodyPr/>
                    <a:lstStyle/>
                    <a:p>
                      <a:r>
                        <a:rPr lang="en-US" sz="1200"/>
                        <a:t>Manager and employee</a:t>
                      </a:r>
                      <a:endParaRPr lang="en-CA" sz="1200"/>
                    </a:p>
                  </a:txBody>
                  <a:tcPr/>
                </a:tc>
                <a:tc vMerge="1">
                  <a:txBody>
                    <a:bodyPr/>
                    <a:lstStyle/>
                    <a:p>
                      <a:pPr algn="ctr"/>
                      <a:endParaRPr lang="en-CA" sz="1200"/>
                    </a:p>
                  </a:txBody>
                  <a:tcPr anchor="ctr"/>
                </a:tc>
                <a:extLst>
                  <a:ext uri="{0D108BD9-81ED-4DB2-BD59-A6C34878D82A}">
                    <a16:rowId xmlns:a16="http://schemas.microsoft.com/office/drawing/2014/main" val="4256363893"/>
                  </a:ext>
                </a:extLst>
              </a:tr>
              <a:tr h="155849">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2. Decide on approved course of action</a:t>
                      </a:r>
                      <a:endParaRPr lang="en-CA" sz="1200"/>
                    </a:p>
                    <a:p>
                      <a:endParaRPr lang="en-CA" sz="12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1. Review employee needs assessment and HR policies, supports, and expectations with the employee.</a:t>
                      </a:r>
                      <a:endParaRPr lang="en-CA" sz="1200"/>
                    </a:p>
                    <a:p>
                      <a:endParaRPr lang="en-CA" sz="1200"/>
                    </a:p>
                  </a:txBody>
                  <a:tcPr/>
                </a:tc>
                <a:tc>
                  <a:txBody>
                    <a:bodyPr/>
                    <a:lstStyle/>
                    <a:p>
                      <a:r>
                        <a:rPr lang="en-US" sz="1200"/>
                        <a:t>Manager</a:t>
                      </a:r>
                      <a:endParaRPr lang="en-CA" sz="1200"/>
                    </a:p>
                  </a:txBody>
                  <a:tcPr/>
                </a:tc>
                <a:tc rowSpan="3">
                  <a:txBody>
                    <a:bodyPr/>
                    <a:lstStyle/>
                    <a:p>
                      <a:pPr algn="ctr"/>
                      <a:r>
                        <a:rPr lang="en-US" sz="1200"/>
                        <a:t>1 working day</a:t>
                      </a:r>
                      <a:endParaRPr lang="en-CA" sz="1200"/>
                    </a:p>
                  </a:txBody>
                  <a:tcPr anchor="ctr"/>
                </a:tc>
                <a:extLst>
                  <a:ext uri="{0D108BD9-81ED-4DB2-BD59-A6C34878D82A}">
                    <a16:rowId xmlns:a16="http://schemas.microsoft.com/office/drawing/2014/main" val="1008048957"/>
                  </a:ext>
                </a:extLst>
              </a:tr>
              <a:tr h="478186">
                <a:tc vMerge="1">
                  <a:txBody>
                    <a:bodyPr/>
                    <a:lstStyle/>
                    <a:p>
                      <a:endParaRPr lang="en-CA" sz="1200"/>
                    </a:p>
                  </a:txBody>
                  <a:tcPr/>
                </a:tc>
                <a:tc>
                  <a:txBody>
                    <a:bodyPr/>
                    <a:lstStyle/>
                    <a:p>
                      <a:r>
                        <a:rPr lang="en-US" sz="1200"/>
                        <a:t>2. Identify best option to balance business continuity with employee need based on the information available at that time.  </a:t>
                      </a:r>
                      <a:endParaRPr lang="en-CA" sz="1200"/>
                    </a:p>
                  </a:txBody>
                  <a:tcPr/>
                </a:tc>
                <a:tc>
                  <a:txBody>
                    <a:bodyPr/>
                    <a:lstStyle/>
                    <a:p>
                      <a:r>
                        <a:rPr lang="en-US" sz="1200"/>
                        <a:t>Manager</a:t>
                      </a:r>
                      <a:endParaRPr lang="en-CA" sz="1200"/>
                    </a:p>
                  </a:txBody>
                  <a:tcPr/>
                </a:tc>
                <a:tc vMerge="1">
                  <a:txBody>
                    <a:bodyPr/>
                    <a:lstStyle/>
                    <a:p>
                      <a:pPr algn="ctr"/>
                      <a:endParaRPr lang="en-CA" sz="1200"/>
                    </a:p>
                  </a:txBody>
                  <a:tcPr anchor="ctr"/>
                </a:tc>
                <a:extLst>
                  <a:ext uri="{0D108BD9-81ED-4DB2-BD59-A6C34878D82A}">
                    <a16:rowId xmlns:a16="http://schemas.microsoft.com/office/drawing/2014/main" val="380091343"/>
                  </a:ext>
                </a:extLst>
              </a:tr>
              <a:tr h="362762">
                <a:tc vMerge="1">
                  <a:txBody>
                    <a:bodyPr/>
                    <a:lstStyle/>
                    <a:p>
                      <a:endParaRPr lang="en-CA" sz="1200"/>
                    </a:p>
                  </a:txBody>
                  <a:tcPr/>
                </a:tc>
                <a:tc>
                  <a:txBody>
                    <a:bodyPr/>
                    <a:lstStyle/>
                    <a:p>
                      <a:r>
                        <a:rPr lang="en-US" sz="1200"/>
                        <a:t>3. Meet with the employee to formalize a plan and confirm in writing via email back to them.</a:t>
                      </a:r>
                      <a:endParaRPr lang="en-CA" sz="1200"/>
                    </a:p>
                  </a:txBody>
                  <a:tcPr/>
                </a:tc>
                <a:tc>
                  <a:txBody>
                    <a:bodyPr/>
                    <a:lstStyle/>
                    <a:p>
                      <a:r>
                        <a:rPr lang="en-US" sz="1200"/>
                        <a:t>Manager and employee</a:t>
                      </a:r>
                      <a:endParaRPr lang="en-CA" sz="1200"/>
                    </a:p>
                  </a:txBody>
                  <a:tcPr/>
                </a:tc>
                <a:tc vMerge="1">
                  <a:txBody>
                    <a:bodyPr/>
                    <a:lstStyle/>
                    <a:p>
                      <a:pPr algn="ctr"/>
                      <a:endParaRPr lang="en-CA" sz="1200"/>
                    </a:p>
                  </a:txBody>
                  <a:tcPr anchor="ctr"/>
                </a:tc>
                <a:extLst>
                  <a:ext uri="{0D108BD9-81ED-4DB2-BD59-A6C34878D82A}">
                    <a16:rowId xmlns:a16="http://schemas.microsoft.com/office/drawing/2014/main" val="2759690084"/>
                  </a:ext>
                </a:extLst>
              </a:tr>
              <a:tr h="362762">
                <a:tc rowSpan="4">
                  <a:txBody>
                    <a:bodyPr/>
                    <a:lstStyle/>
                    <a:p>
                      <a:r>
                        <a:rPr lang="en-US" sz="1200"/>
                        <a:t>3. Track &amp; manage</a:t>
                      </a:r>
                      <a:endParaRPr lang="en-CA" sz="1200"/>
                    </a:p>
                  </a:txBody>
                  <a:tcPr/>
                </a:tc>
                <a:tc>
                  <a:txBody>
                    <a:bodyPr/>
                    <a:lstStyle/>
                    <a:p>
                      <a:r>
                        <a:rPr lang="en-US" sz="1200"/>
                        <a:t>1. After five working days, review available data with employee to assess progress of alternate work measures and decide whether to continue with existing measures or if a formal reduction in work hours is necessary to balance caregiver responsibilities and work.</a:t>
                      </a:r>
                      <a:endParaRPr lang="en-CA" sz="1200"/>
                    </a:p>
                  </a:txBody>
                  <a:tcPr/>
                </a:tc>
                <a:tc>
                  <a:txBody>
                    <a:bodyPr/>
                    <a:lstStyle/>
                    <a:p>
                      <a:r>
                        <a:rPr lang="en-US" sz="1200"/>
                        <a:t>Manager and employee</a:t>
                      </a:r>
                      <a:endParaRPr lang="en-CA" sz="1200"/>
                    </a:p>
                  </a:txBody>
                  <a:tcPr/>
                </a:tc>
                <a:tc>
                  <a:txBody>
                    <a:bodyPr/>
                    <a:lstStyle/>
                    <a:p>
                      <a:pPr algn="ctr"/>
                      <a:r>
                        <a:rPr lang="en-US" sz="1200"/>
                        <a:t>5 working days</a:t>
                      </a:r>
                      <a:endParaRPr lang="en-CA" sz="1200"/>
                    </a:p>
                  </a:txBody>
                  <a:tcPr anchor="ctr"/>
                </a:tc>
                <a:extLst>
                  <a:ext uri="{0D108BD9-81ED-4DB2-BD59-A6C34878D82A}">
                    <a16:rowId xmlns:a16="http://schemas.microsoft.com/office/drawing/2014/main" val="1605256174"/>
                  </a:ext>
                </a:extLst>
              </a:tr>
              <a:tr h="457200">
                <a:tc vMerge="1">
                  <a:txBody>
                    <a:bodyPr/>
                    <a:lstStyle/>
                    <a:p>
                      <a:endParaRPr lang="en-CA" sz="1200"/>
                    </a:p>
                  </a:txBody>
                  <a:tcPr/>
                </a:tc>
                <a:tc>
                  <a:txBody>
                    <a:bodyPr/>
                    <a:lstStyle/>
                    <a:p>
                      <a:r>
                        <a:rPr lang="en-US" sz="1200"/>
                        <a:t>2. If decided that a formal reduction in hours is needed by the employee, review the Pandemic Dependent Care Policy and associated Agreement. Complete the form with the employee and both parties should sign off. </a:t>
                      </a:r>
                      <a:endParaRPr lang="en-CA" sz="1200"/>
                    </a:p>
                  </a:txBody>
                  <a:tcPr/>
                </a:tc>
                <a:tc>
                  <a:txBody>
                    <a:bodyPr/>
                    <a:lstStyle/>
                    <a:p>
                      <a:r>
                        <a:rPr lang="en-US" sz="1200"/>
                        <a:t>Manager and employee</a:t>
                      </a:r>
                      <a:endParaRPr lang="en-CA" sz="1200"/>
                    </a:p>
                  </a:txBody>
                  <a:tcPr/>
                </a:tc>
                <a:tc rowSpan="2">
                  <a:txBody>
                    <a:bodyPr/>
                    <a:lstStyle/>
                    <a:p>
                      <a:pPr algn="ctr"/>
                      <a:r>
                        <a:rPr lang="en-US" sz="1200"/>
                        <a:t>5-10 working days</a:t>
                      </a:r>
                      <a:endParaRPr lang="en-CA" sz="1200"/>
                    </a:p>
                  </a:txBody>
                  <a:tcPr anchor="ctr"/>
                </a:tc>
                <a:extLst>
                  <a:ext uri="{0D108BD9-81ED-4DB2-BD59-A6C34878D82A}">
                    <a16:rowId xmlns:a16="http://schemas.microsoft.com/office/drawing/2014/main" val="405829896"/>
                  </a:ext>
                </a:extLst>
              </a:tr>
              <a:tr h="362762">
                <a:tc vMerge="1">
                  <a:txBody>
                    <a:bodyPr/>
                    <a:lstStyle/>
                    <a:p>
                      <a:endParaRPr lang="en-CA" sz="1200"/>
                    </a:p>
                  </a:txBody>
                  <a:tcPr/>
                </a:tc>
                <a:tc>
                  <a:txBody>
                    <a:bodyPr/>
                    <a:lstStyle/>
                    <a:p>
                      <a:r>
                        <a:rPr lang="en-US" sz="1200"/>
                        <a:t>3. Allow the employee time to implement new measures. </a:t>
                      </a:r>
                      <a:endParaRPr lang="en-CA" sz="1200"/>
                    </a:p>
                  </a:txBody>
                  <a:tcPr/>
                </a:tc>
                <a:tc>
                  <a:txBody>
                    <a:bodyPr/>
                    <a:lstStyle/>
                    <a:p>
                      <a:r>
                        <a:rPr lang="en-US" sz="1200"/>
                        <a:t>Manager and employee</a:t>
                      </a:r>
                      <a:endParaRPr lang="en-CA" sz="1200"/>
                    </a:p>
                  </a:txBody>
                  <a:tcPr/>
                </a:tc>
                <a:tc vMerge="1">
                  <a:txBody>
                    <a:bodyPr/>
                    <a:lstStyle/>
                    <a:p>
                      <a:pPr algn="ctr"/>
                      <a:endParaRPr lang="en-CA" sz="1200"/>
                    </a:p>
                  </a:txBody>
                  <a:tcPr anchor="ctr"/>
                </a:tc>
                <a:extLst>
                  <a:ext uri="{0D108BD9-81ED-4DB2-BD59-A6C34878D82A}">
                    <a16:rowId xmlns:a16="http://schemas.microsoft.com/office/drawing/2014/main" val="3440253987"/>
                  </a:ext>
                </a:extLst>
              </a:tr>
              <a:tr h="362762">
                <a:tc vMerge="1">
                  <a:txBody>
                    <a:bodyPr/>
                    <a:lstStyle/>
                    <a:p>
                      <a:endParaRPr lang="en-CA" sz="12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4. Continually review data for progress monitoring and course-correction.</a:t>
                      </a:r>
                    </a:p>
                    <a:p>
                      <a:endParaRPr lang="en-CA" sz="1200"/>
                    </a:p>
                  </a:txBody>
                  <a:tcPr/>
                </a:tc>
                <a:tc>
                  <a:txBody>
                    <a:bodyPr/>
                    <a:lstStyle/>
                    <a:p>
                      <a:r>
                        <a:rPr lang="en-US" sz="1200"/>
                        <a:t>Manager and employee</a:t>
                      </a:r>
                      <a:endParaRPr lang="en-CA" sz="1200"/>
                    </a:p>
                  </a:txBody>
                  <a:tcPr/>
                </a:tc>
                <a:tc>
                  <a:txBody>
                    <a:bodyPr/>
                    <a:lstStyle/>
                    <a:p>
                      <a:pPr algn="ctr"/>
                      <a:r>
                        <a:rPr lang="en-US" sz="1200" dirty="0"/>
                        <a:t>Ongoing</a:t>
                      </a:r>
                      <a:endParaRPr lang="en-CA" sz="1200" dirty="0"/>
                    </a:p>
                  </a:txBody>
                  <a:tcPr anchor="ctr"/>
                </a:tc>
                <a:extLst>
                  <a:ext uri="{0D108BD9-81ED-4DB2-BD59-A6C34878D82A}">
                    <a16:rowId xmlns:a16="http://schemas.microsoft.com/office/drawing/2014/main" val="1631731070"/>
                  </a:ext>
                </a:extLst>
              </a:tr>
            </a:tbl>
          </a:graphicData>
        </a:graphic>
      </p:graphicFrame>
    </p:spTree>
    <p:extLst>
      <p:ext uri="{BB962C8B-B14F-4D97-AF65-F5344CB8AC3E}">
        <p14:creationId xmlns:p14="http://schemas.microsoft.com/office/powerpoint/2010/main" val="24994366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6898AF-7A03-F140-B7B4-6BF59FD40A8E}"/>
              </a:ext>
            </a:extLst>
          </p:cNvPr>
          <p:cNvSpPr>
            <a:spLocks noGrp="1"/>
          </p:cNvSpPr>
          <p:nvPr>
            <p:ph type="body" sz="quarter" idx="4294967295"/>
          </p:nvPr>
        </p:nvSpPr>
        <p:spPr>
          <a:xfrm>
            <a:off x="4899209" y="1522897"/>
            <a:ext cx="6827037" cy="457200"/>
          </a:xfrm>
          <a:prstGeom prst="rect">
            <a:avLst/>
          </a:prstGeom>
        </p:spPr>
        <p:txBody>
          <a:bodyPr/>
          <a:lstStyle/>
          <a:p>
            <a:pPr marL="0" indent="0">
              <a:buNone/>
            </a:pPr>
            <a:r>
              <a:rPr lang="en-US">
                <a:solidFill>
                  <a:schemeClr val="accent1"/>
                </a:solidFill>
                <a:latin typeface="Montserrat SemiBold" panose="00000700000000000000" pitchFamily="2" charset="0"/>
              </a:rPr>
              <a:t>Understand employee needs</a:t>
            </a:r>
          </a:p>
        </p:txBody>
      </p:sp>
      <p:sp>
        <p:nvSpPr>
          <p:cNvPr id="6" name="Title 5">
            <a:extLst>
              <a:ext uri="{FF2B5EF4-FFF2-40B4-BE49-F238E27FC236}">
                <a16:creationId xmlns:a16="http://schemas.microsoft.com/office/drawing/2014/main" id="{F4CA82B1-EF6B-6442-AFD4-99B7AC11CD83}"/>
              </a:ext>
            </a:extLst>
          </p:cNvPr>
          <p:cNvSpPr>
            <a:spLocks noGrp="1"/>
          </p:cNvSpPr>
          <p:nvPr>
            <p:ph type="title"/>
          </p:nvPr>
        </p:nvSpPr>
        <p:spPr>
          <a:xfrm>
            <a:off x="296122" y="424347"/>
            <a:ext cx="3452813" cy="2197100"/>
          </a:xfrm>
        </p:spPr>
        <p:txBody>
          <a:bodyPr/>
          <a:lstStyle/>
          <a:p>
            <a:pPr>
              <a:lnSpc>
                <a:spcPct val="90000"/>
              </a:lnSpc>
            </a:pPr>
            <a:r>
              <a:rPr lang="en-US">
                <a:solidFill>
                  <a:schemeClr val="bg1"/>
                </a:solidFill>
              </a:rPr>
              <a:t>Performance Levels</a:t>
            </a:r>
          </a:p>
        </p:txBody>
      </p:sp>
      <p:sp>
        <p:nvSpPr>
          <p:cNvPr id="14" name="Text Placeholder 6">
            <a:extLst>
              <a:ext uri="{FF2B5EF4-FFF2-40B4-BE49-F238E27FC236}">
                <a16:creationId xmlns:a16="http://schemas.microsoft.com/office/drawing/2014/main" id="{598A4212-10DE-4744-A78A-B5F7C1DDE3D1}"/>
              </a:ext>
            </a:extLst>
          </p:cNvPr>
          <p:cNvSpPr txBox="1">
            <a:spLocks/>
          </p:cNvSpPr>
          <p:nvPr/>
        </p:nvSpPr>
        <p:spPr>
          <a:xfrm>
            <a:off x="0" y="2962746"/>
            <a:ext cx="4045058" cy="2802772"/>
          </a:xfrm>
          <a:prstGeom prst="rect">
            <a:avLst/>
          </a:prstGeom>
        </p:spPr>
        <p:txBody>
          <a:bodyPr lIns="0" tIns="0" rIns="0" bIns="0">
            <a:noAutofit/>
          </a:bodyPr>
          <a:lstStyle>
            <a:lvl1pPr marL="0" indent="0" algn="l" defTabSz="914400" rtl="0" eaLnBrk="1" latinLnBrk="0" hangingPunct="1">
              <a:lnSpc>
                <a:spcPts val="2400"/>
              </a:lnSpc>
              <a:spcBef>
                <a:spcPts val="1000"/>
              </a:spcBef>
              <a:buFont typeface="Arial" panose="020B0604020202020204" pitchFamily="34" charset="0"/>
              <a:buNone/>
              <a:defRPr sz="2000" b="0" i="0" kern="1200" spc="0">
                <a:solidFill>
                  <a:srgbClr val="2576B7"/>
                </a:solidFill>
                <a:latin typeface="Montserrat" pitchFamily="2" charset="77"/>
                <a:ea typeface="+mn-ea"/>
                <a:cs typeface="Arial" panose="020B0604020202020204" pitchFamily="34" charset="0"/>
              </a:defRPr>
            </a:lvl1pPr>
            <a:lvl2pPr marL="457200" indent="0" algn="l" defTabSz="914400" rtl="0" eaLnBrk="1" latinLnBrk="0" hangingPunct="1">
              <a:lnSpc>
                <a:spcPts val="2400"/>
              </a:lnSpc>
              <a:spcBef>
                <a:spcPts val="500"/>
              </a:spcBef>
              <a:buFont typeface="Arial" panose="020B0604020202020204" pitchFamily="34" charset="0"/>
              <a:buNone/>
              <a:defRPr sz="2000" kern="1200">
                <a:solidFill>
                  <a:srgbClr val="848585"/>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2400"/>
              </a:lnSpc>
              <a:spcBef>
                <a:spcPts val="500"/>
              </a:spcBef>
              <a:buFont typeface="Arial" panose="020B0604020202020204" pitchFamily="34" charset="0"/>
              <a:buNone/>
              <a:defRPr sz="2000" kern="1200">
                <a:solidFill>
                  <a:srgbClr val="848585"/>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2400"/>
              </a:lnSpc>
              <a:spcBef>
                <a:spcPts val="500"/>
              </a:spcBef>
              <a:buFont typeface="Arial" panose="020B0604020202020204" pitchFamily="34" charset="0"/>
              <a:buNone/>
              <a:defRPr sz="2000" kern="1200">
                <a:solidFill>
                  <a:srgbClr val="848585"/>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2400"/>
              </a:lnSpc>
              <a:spcBef>
                <a:spcPts val="500"/>
              </a:spcBef>
              <a:buFont typeface="Arial" panose="020B0604020202020204" pitchFamily="34" charset="0"/>
              <a:buNone/>
              <a:defRPr sz="2000" kern="1200">
                <a:solidFill>
                  <a:srgbClr val="84858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6713">
              <a:lnSpc>
                <a:spcPct val="110000"/>
              </a:lnSpc>
            </a:pPr>
            <a:endParaRPr lang="en-US" sz="1000">
              <a:solidFill>
                <a:schemeClr val="bg1"/>
              </a:solidFill>
              <a:latin typeface="Roboto Condensed Light" panose="02000000000000000000" pitchFamily="2" charset="0"/>
              <a:ea typeface="Roboto Condensed Light" panose="02000000000000000000" pitchFamily="2" charset="0"/>
            </a:endParaRPr>
          </a:p>
        </p:txBody>
      </p:sp>
      <p:sp>
        <p:nvSpPr>
          <p:cNvPr id="2" name="Rectangle 1">
            <a:extLst>
              <a:ext uri="{FF2B5EF4-FFF2-40B4-BE49-F238E27FC236}">
                <a16:creationId xmlns:a16="http://schemas.microsoft.com/office/drawing/2014/main" id="{F5272CCC-2197-4B7C-9C48-2CC8A7809394}"/>
              </a:ext>
            </a:extLst>
          </p:cNvPr>
          <p:cNvSpPr/>
          <p:nvPr/>
        </p:nvSpPr>
        <p:spPr>
          <a:xfrm>
            <a:off x="5264728" y="2313095"/>
            <a:ext cx="6096000" cy="2953886"/>
          </a:xfrm>
          <a:prstGeom prst="rect">
            <a:avLst/>
          </a:prstGeom>
        </p:spPr>
        <p:txBody>
          <a:bodyPr>
            <a:spAutoFit/>
          </a:bodyPr>
          <a:lstStyle/>
          <a:p>
            <a:pPr marL="285750" indent="-285750">
              <a:lnSpc>
                <a:spcPct val="150000"/>
              </a:lnSpc>
              <a:buFont typeface="Arial" panose="020B0604020202020204" pitchFamily="34" charset="0"/>
              <a:buChar char="•"/>
            </a:pPr>
            <a:r>
              <a:rPr lang="en-US" sz="1800"/>
              <a:t>Performance levels may need to be changed based on an employee caring for a dependent.</a:t>
            </a:r>
          </a:p>
          <a:p>
            <a:pPr marL="285750" indent="-285750">
              <a:lnSpc>
                <a:spcPct val="150000"/>
              </a:lnSpc>
              <a:buFont typeface="Arial" panose="020B0604020202020204" pitchFamily="34" charset="0"/>
              <a:buChar char="•"/>
            </a:pPr>
            <a:r>
              <a:rPr lang="en-US" sz="1800"/>
              <a:t>Depending on where the organization is based, you may have a duty to make accommodations for an employee with caregiver status. We recommend listening to the needs of your caregiver population.</a:t>
            </a:r>
          </a:p>
          <a:p>
            <a:pPr marL="285750" indent="-285750">
              <a:lnSpc>
                <a:spcPct val="150000"/>
              </a:lnSpc>
              <a:buFont typeface="Arial" panose="020B0604020202020204" pitchFamily="34" charset="0"/>
              <a:buChar char="•"/>
            </a:pPr>
            <a:r>
              <a:rPr lang="en-US" sz="1800"/>
              <a:t>Work with the employee on setting new expectations, if needed.</a:t>
            </a:r>
          </a:p>
        </p:txBody>
      </p:sp>
    </p:spTree>
    <p:extLst>
      <p:ext uri="{BB962C8B-B14F-4D97-AF65-F5344CB8AC3E}">
        <p14:creationId xmlns:p14="http://schemas.microsoft.com/office/powerpoint/2010/main" val="3305672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4CA82B1-EF6B-6442-AFD4-99B7AC11CD83}"/>
              </a:ext>
            </a:extLst>
          </p:cNvPr>
          <p:cNvSpPr>
            <a:spLocks noGrp="1"/>
          </p:cNvSpPr>
          <p:nvPr>
            <p:ph type="title"/>
          </p:nvPr>
        </p:nvSpPr>
        <p:spPr>
          <a:xfrm>
            <a:off x="245917" y="297649"/>
            <a:ext cx="10808475" cy="1130188"/>
          </a:xfrm>
        </p:spPr>
        <p:txBody>
          <a:bodyPr/>
          <a:lstStyle/>
          <a:p>
            <a:pPr>
              <a:lnSpc>
                <a:spcPct val="110000"/>
              </a:lnSpc>
            </a:pPr>
            <a:r>
              <a:rPr lang="en-US" sz="2400">
                <a:solidFill>
                  <a:schemeClr val="bg1">
                    <a:lumMod val="50000"/>
                  </a:schemeClr>
                </a:solidFill>
              </a:rPr>
              <a:t>Managing pay with childcare commitments</a:t>
            </a:r>
          </a:p>
        </p:txBody>
      </p:sp>
      <p:sp>
        <p:nvSpPr>
          <p:cNvPr id="7" name="Text Placeholder 6">
            <a:extLst>
              <a:ext uri="{FF2B5EF4-FFF2-40B4-BE49-F238E27FC236}">
                <a16:creationId xmlns:a16="http://schemas.microsoft.com/office/drawing/2014/main" id="{E26898AF-7A03-F140-B7B4-6BF59FD40A8E}"/>
              </a:ext>
            </a:extLst>
          </p:cNvPr>
          <p:cNvSpPr>
            <a:spLocks noGrp="1"/>
          </p:cNvSpPr>
          <p:nvPr>
            <p:ph type="body" sz="quarter" idx="4294967295"/>
          </p:nvPr>
        </p:nvSpPr>
        <p:spPr>
          <a:xfrm>
            <a:off x="245917" y="1366773"/>
            <a:ext cx="5686425" cy="457200"/>
          </a:xfrm>
          <a:prstGeom prst="rect">
            <a:avLst/>
          </a:prstGeom>
        </p:spPr>
        <p:txBody>
          <a:bodyPr/>
          <a:lstStyle/>
          <a:p>
            <a:pPr marL="0" indent="0">
              <a:buNone/>
            </a:pPr>
            <a:r>
              <a:rPr lang="en-US" sz="2000">
                <a:solidFill>
                  <a:schemeClr val="accent1"/>
                </a:solidFill>
                <a:latin typeface="Montserrat SemiBold" panose="00000700000000000000" pitchFamily="2" charset="0"/>
              </a:rPr>
              <a:t>Considerations</a:t>
            </a:r>
          </a:p>
        </p:txBody>
      </p:sp>
      <p:sp>
        <p:nvSpPr>
          <p:cNvPr id="8" name="Text Placeholder 7">
            <a:extLst>
              <a:ext uri="{FF2B5EF4-FFF2-40B4-BE49-F238E27FC236}">
                <a16:creationId xmlns:a16="http://schemas.microsoft.com/office/drawing/2014/main" id="{EF0A2FEC-8B02-6D42-864C-B8720FDC6A82}"/>
              </a:ext>
            </a:extLst>
          </p:cNvPr>
          <p:cNvSpPr>
            <a:spLocks noGrp="1"/>
          </p:cNvSpPr>
          <p:nvPr>
            <p:ph type="body" sz="quarter" idx="4294967295"/>
          </p:nvPr>
        </p:nvSpPr>
        <p:spPr>
          <a:xfrm>
            <a:off x="277694" y="1651658"/>
            <a:ext cx="2896776" cy="4462794"/>
          </a:xfrm>
          <a:prstGeom prst="rect">
            <a:avLst/>
          </a:prstGeom>
        </p:spPr>
        <p:txBody>
          <a:bodyPr/>
          <a:lstStyle/>
          <a:p>
            <a:pPr marL="0" indent="0">
              <a:lnSpc>
                <a:spcPct val="110000"/>
              </a:lnSpc>
              <a:buNone/>
            </a:pPr>
            <a:r>
              <a:rPr lang="en-US" sz="1400">
                <a:latin typeface="Roboto Condensed Light" panose="02000000000000000000" pitchFamily="2" charset="0"/>
                <a:ea typeface="Roboto Condensed Light" panose="02000000000000000000" pitchFamily="2" charset="0"/>
              </a:rPr>
              <a:t>During a pandemic, employers are likely to experience reduced operations due to lower customer demand and reduced employee productivity due to things like caring for dependents in the absence of regular services. A decision to adjust an employee's pay, however, should be explored only after other possibilities to allow the person to achieve the majority of their hours have been eliminated. First examine alternatives (e.g. flexible scheduling: split shifts, varied hours so they can alternate childcare with a partner, working extra time on one or two days and then taking lieu days off). If there are no alternatives, then implement pay adjustments.</a:t>
            </a:r>
            <a:endParaRPr lang="en-CA" sz="1400">
              <a:latin typeface="Roboto Condensed Light" panose="02000000000000000000" pitchFamily="2" charset="0"/>
              <a:ea typeface="Roboto Condensed Light" panose="02000000000000000000" pitchFamily="2" charset="0"/>
            </a:endParaRPr>
          </a:p>
        </p:txBody>
      </p:sp>
      <p:sp>
        <p:nvSpPr>
          <p:cNvPr id="13" name="TextBox 12">
            <a:extLst>
              <a:ext uri="{FF2B5EF4-FFF2-40B4-BE49-F238E27FC236}">
                <a16:creationId xmlns:a16="http://schemas.microsoft.com/office/drawing/2014/main" id="{FF4E92FA-6C75-1147-B331-CACBCA24F696}"/>
              </a:ext>
            </a:extLst>
          </p:cNvPr>
          <p:cNvSpPr txBox="1"/>
          <p:nvPr/>
        </p:nvSpPr>
        <p:spPr>
          <a:xfrm>
            <a:off x="2730253" y="2289394"/>
            <a:ext cx="3747512" cy="553998"/>
          </a:xfrm>
          <a:prstGeom prst="rect">
            <a:avLst/>
          </a:prstGeom>
        </p:spPr>
        <p:txBody>
          <a:bodyPr vert="horz" wrap="square" lIns="0" tIns="0" rIns="0" bIns="0" rtlCol="0">
            <a:spAutoFit/>
          </a:bodyPr>
          <a:lstStyle/>
          <a:p>
            <a:pPr marL="289946" marR="242975" lvl="1" algn="ctr">
              <a:spcBef>
                <a:spcPts val="55"/>
              </a:spcBef>
            </a:pPr>
            <a:r>
              <a:rPr lang="en-US" sz="1800" spc="-30">
                <a:solidFill>
                  <a:srgbClr val="3F439A"/>
                </a:solidFill>
                <a:latin typeface="Montserrat SemiBold" panose="00000700000000000000" pitchFamily="2" charset="0"/>
                <a:cs typeface="Arial Narrow"/>
              </a:rPr>
              <a:t>Balance Support With Financial Longevity </a:t>
            </a:r>
          </a:p>
        </p:txBody>
      </p:sp>
      <p:sp>
        <p:nvSpPr>
          <p:cNvPr id="18" name="Text Placeholder 7">
            <a:extLst>
              <a:ext uri="{FF2B5EF4-FFF2-40B4-BE49-F238E27FC236}">
                <a16:creationId xmlns:a16="http://schemas.microsoft.com/office/drawing/2014/main" id="{6AA867C5-EFF8-6D47-A450-0A2EEDAF523F}"/>
              </a:ext>
            </a:extLst>
          </p:cNvPr>
          <p:cNvSpPr txBox="1">
            <a:spLocks/>
          </p:cNvSpPr>
          <p:nvPr/>
        </p:nvSpPr>
        <p:spPr>
          <a:xfrm>
            <a:off x="3377504" y="2968363"/>
            <a:ext cx="2453011" cy="2800048"/>
          </a:xfrm>
          <a:prstGeom prst="rect">
            <a:avLst/>
          </a:prstGeom>
        </p:spPr>
        <p:txBody>
          <a:bodyPr lIns="0" tIns="0" rIns="0" bIns="0" numCol="1" spcCol="360000">
            <a:noAutofit/>
          </a:bodyPr>
          <a:lstStyle>
            <a:lvl1pPr marL="0" indent="0" algn="l" defTabSz="914400" rtl="0" eaLnBrk="1" latinLnBrk="0" hangingPunct="1">
              <a:lnSpc>
                <a:spcPts val="1800"/>
              </a:lnSpc>
              <a:spcBef>
                <a:spcPts val="1000"/>
              </a:spcBef>
              <a:buFont typeface="Arial" panose="020B0604020202020204" pitchFamily="34" charset="0"/>
              <a:buNone/>
              <a:defRPr sz="1400" b="0" i="0" kern="1200">
                <a:solidFill>
                  <a:srgbClr val="4A4A4A"/>
                </a:solidFill>
                <a:latin typeface="Roboto Condensed Light" panose="02000000000000000000" pitchFamily="2" charset="0"/>
                <a:ea typeface="+mn-ea"/>
                <a:cs typeface="Arial Narrow" panose="020B0604020202020204" pitchFamily="34" charset="0"/>
              </a:defRPr>
            </a:lvl1pPr>
            <a:lvl2pPr marL="4572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10000"/>
              </a:lnSpc>
            </a:pPr>
            <a:r>
              <a:rPr lang="en-US" sz="1800">
                <a:solidFill>
                  <a:srgbClr val="000000"/>
                </a:solidFill>
                <a:ea typeface="Roboto Condensed Light" panose="02000000000000000000" pitchFamily="2" charset="0"/>
              </a:rPr>
              <a:t>Given the need for employees to dedicate more time to dependent care, and the need for employers to ensure post-pandemic financial viability, implementation of options that will balance the needs of both will be necessary. </a:t>
            </a:r>
            <a:endParaRPr lang="en-CA" sz="1800">
              <a:solidFill>
                <a:srgbClr val="000000"/>
              </a:solidFill>
              <a:ea typeface="Roboto Condensed Light" panose="02000000000000000000" pitchFamily="2" charset="0"/>
            </a:endParaRPr>
          </a:p>
        </p:txBody>
      </p:sp>
      <p:sp>
        <p:nvSpPr>
          <p:cNvPr id="20" name="TextBox 19">
            <a:extLst>
              <a:ext uri="{FF2B5EF4-FFF2-40B4-BE49-F238E27FC236}">
                <a16:creationId xmlns:a16="http://schemas.microsoft.com/office/drawing/2014/main" id="{CB7857C9-1C1B-F046-B227-979B5CD23703}"/>
              </a:ext>
            </a:extLst>
          </p:cNvPr>
          <p:cNvSpPr txBox="1"/>
          <p:nvPr/>
        </p:nvSpPr>
        <p:spPr>
          <a:xfrm>
            <a:off x="6096794" y="2289394"/>
            <a:ext cx="3177283" cy="553998"/>
          </a:xfrm>
          <a:prstGeom prst="rect">
            <a:avLst/>
          </a:prstGeom>
        </p:spPr>
        <p:txBody>
          <a:bodyPr vert="horz" wrap="square" lIns="0" tIns="0" rIns="0" bIns="0" rtlCol="0">
            <a:spAutoFit/>
          </a:bodyPr>
          <a:lstStyle/>
          <a:p>
            <a:pPr marL="289946" marR="242975" lvl="1" algn="ctr">
              <a:spcBef>
                <a:spcPts val="55"/>
              </a:spcBef>
            </a:pPr>
            <a:r>
              <a:rPr lang="en-US" sz="1800" spc="-30">
                <a:solidFill>
                  <a:srgbClr val="3F439A"/>
                </a:solidFill>
                <a:latin typeface="Montserrat SemiBold" panose="00000700000000000000" pitchFamily="2" charset="0"/>
                <a:cs typeface="Arial Narrow"/>
              </a:rPr>
              <a:t>Establish Pay Exception Thresholds</a:t>
            </a:r>
          </a:p>
        </p:txBody>
      </p:sp>
      <p:sp>
        <p:nvSpPr>
          <p:cNvPr id="21" name="Text Placeholder 7">
            <a:extLst>
              <a:ext uri="{FF2B5EF4-FFF2-40B4-BE49-F238E27FC236}">
                <a16:creationId xmlns:a16="http://schemas.microsoft.com/office/drawing/2014/main" id="{31D594A1-4DFD-B34A-913D-C7B18155AFA3}"/>
              </a:ext>
            </a:extLst>
          </p:cNvPr>
          <p:cNvSpPr txBox="1">
            <a:spLocks/>
          </p:cNvSpPr>
          <p:nvPr/>
        </p:nvSpPr>
        <p:spPr>
          <a:xfrm>
            <a:off x="6429561" y="2968363"/>
            <a:ext cx="2500313" cy="2421680"/>
          </a:xfrm>
          <a:prstGeom prst="rect">
            <a:avLst/>
          </a:prstGeom>
        </p:spPr>
        <p:txBody>
          <a:bodyPr lIns="0" tIns="0" rIns="0" bIns="0" numCol="1" spcCol="360000">
            <a:noAutofit/>
          </a:bodyPr>
          <a:lstStyle>
            <a:lvl1pPr marL="0" indent="0" algn="l" defTabSz="914400" rtl="0" eaLnBrk="1" latinLnBrk="0" hangingPunct="1">
              <a:lnSpc>
                <a:spcPts val="1800"/>
              </a:lnSpc>
              <a:spcBef>
                <a:spcPts val="1000"/>
              </a:spcBef>
              <a:buFont typeface="Arial" panose="020B0604020202020204" pitchFamily="34" charset="0"/>
              <a:buNone/>
              <a:defRPr sz="1400" b="0" i="0" kern="1200">
                <a:solidFill>
                  <a:srgbClr val="4A4A4A"/>
                </a:solidFill>
                <a:latin typeface="Roboto Condensed Light" panose="02000000000000000000" pitchFamily="2" charset="0"/>
                <a:ea typeface="+mn-ea"/>
                <a:cs typeface="Arial Narrow" panose="020B0604020202020204" pitchFamily="34" charset="0"/>
              </a:defRPr>
            </a:lvl1pPr>
            <a:lvl2pPr marL="4572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10000"/>
              </a:lnSpc>
            </a:pPr>
            <a:r>
              <a:rPr lang="en-US" sz="1800">
                <a:solidFill>
                  <a:srgbClr val="000000"/>
                </a:solidFill>
                <a:ea typeface="Roboto Condensed Light" panose="02000000000000000000" pitchFamily="2" charset="0"/>
              </a:rPr>
              <a:t>Develop thresholds for paying employees who are working temporary reduced hours on a longer-term basis.</a:t>
            </a:r>
            <a:endParaRPr lang="en-CA" sz="1800">
              <a:solidFill>
                <a:srgbClr val="000000"/>
              </a:solidFill>
              <a:ea typeface="Roboto Condensed Light" panose="02000000000000000000" pitchFamily="2" charset="0"/>
            </a:endParaRPr>
          </a:p>
        </p:txBody>
      </p:sp>
      <p:sp>
        <p:nvSpPr>
          <p:cNvPr id="22" name="TextBox 21">
            <a:extLst>
              <a:ext uri="{FF2B5EF4-FFF2-40B4-BE49-F238E27FC236}">
                <a16:creationId xmlns:a16="http://schemas.microsoft.com/office/drawing/2014/main" id="{54A60402-4C28-C04F-8515-F977FE5E8C9C}"/>
              </a:ext>
            </a:extLst>
          </p:cNvPr>
          <p:cNvSpPr txBox="1"/>
          <p:nvPr/>
        </p:nvSpPr>
        <p:spPr>
          <a:xfrm>
            <a:off x="8919558" y="2257363"/>
            <a:ext cx="3468036" cy="566822"/>
          </a:xfrm>
          <a:prstGeom prst="rect">
            <a:avLst/>
          </a:prstGeom>
        </p:spPr>
        <p:txBody>
          <a:bodyPr vert="horz" wrap="square" lIns="0" tIns="0" rIns="0" bIns="0" rtlCol="0">
            <a:spAutoFit/>
          </a:bodyPr>
          <a:lstStyle/>
          <a:p>
            <a:pPr marL="289946" marR="242975" lvl="1" algn="ctr">
              <a:spcBef>
                <a:spcPts val="55"/>
              </a:spcBef>
            </a:pPr>
            <a:r>
              <a:rPr lang="en-US" sz="1800" spc="-30">
                <a:solidFill>
                  <a:srgbClr val="3F439A"/>
                </a:solidFill>
                <a:latin typeface="Montserrat SemiBold" panose="00000700000000000000" pitchFamily="2" charset="0"/>
                <a:cs typeface="Arial Narrow"/>
              </a:rPr>
              <a:t>Agree on </a:t>
            </a:r>
          </a:p>
          <a:p>
            <a:pPr marL="289946" marR="242975" lvl="1" algn="ctr">
              <a:spcBef>
                <a:spcPts val="55"/>
              </a:spcBef>
            </a:pPr>
            <a:r>
              <a:rPr lang="en-US" sz="1800" spc="-30">
                <a:solidFill>
                  <a:srgbClr val="3F439A"/>
                </a:solidFill>
                <a:latin typeface="Montserrat SemiBold" panose="00000700000000000000" pitchFamily="2" charset="0"/>
                <a:cs typeface="Arial Narrow"/>
              </a:rPr>
              <a:t>Temporary Measures</a:t>
            </a:r>
          </a:p>
        </p:txBody>
      </p:sp>
      <p:sp>
        <p:nvSpPr>
          <p:cNvPr id="25" name="Text Placeholder 7">
            <a:extLst>
              <a:ext uri="{FF2B5EF4-FFF2-40B4-BE49-F238E27FC236}">
                <a16:creationId xmlns:a16="http://schemas.microsoft.com/office/drawing/2014/main" id="{A17174E7-0720-2B4A-9000-655897A1E542}"/>
              </a:ext>
            </a:extLst>
          </p:cNvPr>
          <p:cNvSpPr txBox="1">
            <a:spLocks/>
          </p:cNvSpPr>
          <p:nvPr/>
        </p:nvSpPr>
        <p:spPr>
          <a:xfrm>
            <a:off x="9403420" y="2969677"/>
            <a:ext cx="2500313" cy="1485901"/>
          </a:xfrm>
          <a:prstGeom prst="rect">
            <a:avLst/>
          </a:prstGeom>
        </p:spPr>
        <p:txBody>
          <a:bodyPr lIns="0" tIns="0" rIns="0" bIns="0" numCol="1" spcCol="360000">
            <a:noAutofit/>
          </a:bodyPr>
          <a:lstStyle>
            <a:lvl1pPr marL="0" indent="0" algn="l" defTabSz="914400" rtl="0" eaLnBrk="1" latinLnBrk="0" hangingPunct="1">
              <a:lnSpc>
                <a:spcPts val="1800"/>
              </a:lnSpc>
              <a:spcBef>
                <a:spcPts val="1000"/>
              </a:spcBef>
              <a:buFont typeface="Arial" panose="020B0604020202020204" pitchFamily="34" charset="0"/>
              <a:buNone/>
              <a:defRPr sz="1400" b="0" i="0" kern="1200">
                <a:solidFill>
                  <a:srgbClr val="4A4A4A"/>
                </a:solidFill>
                <a:latin typeface="Roboto Condensed Light" panose="02000000000000000000" pitchFamily="2" charset="0"/>
                <a:ea typeface="+mn-ea"/>
                <a:cs typeface="Arial Narrow" panose="020B0604020202020204" pitchFamily="34" charset="0"/>
              </a:defRPr>
            </a:lvl1pPr>
            <a:lvl2pPr marL="4572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10000"/>
              </a:lnSpc>
            </a:pPr>
            <a:r>
              <a:rPr lang="en-US" sz="1800">
                <a:solidFill>
                  <a:srgbClr val="000000"/>
                </a:solidFill>
                <a:ea typeface="Roboto Condensed Light" panose="02000000000000000000" pitchFamily="2" charset="0"/>
              </a:rPr>
              <a:t>This may include a formal agreement to temporarily accommodate an employee's need for reduced work hours while making appropriate adjustments to pay for the hours that will be worked. </a:t>
            </a:r>
            <a:endParaRPr lang="en-CA" sz="1800">
              <a:solidFill>
                <a:srgbClr val="000000"/>
              </a:solidFill>
              <a:ea typeface="Roboto Condensed Light" panose="02000000000000000000" pitchFamily="2" charset="0"/>
            </a:endParaRPr>
          </a:p>
        </p:txBody>
      </p:sp>
      <p:pic>
        <p:nvPicPr>
          <p:cNvPr id="19" name="Picture 18">
            <a:extLst>
              <a:ext uri="{FF2B5EF4-FFF2-40B4-BE49-F238E27FC236}">
                <a16:creationId xmlns:a16="http://schemas.microsoft.com/office/drawing/2014/main" id="{FB342197-D25C-EF40-A18E-9EA3E1614347}"/>
              </a:ext>
            </a:extLst>
          </p:cNvPr>
          <p:cNvPicPr>
            <a:picLocks noChangeAspect="1"/>
          </p:cNvPicPr>
          <p:nvPr/>
        </p:nvPicPr>
        <p:blipFill>
          <a:blip r:embed="rId3"/>
          <a:stretch>
            <a:fillRect/>
          </a:stretch>
        </p:blipFill>
        <p:spPr>
          <a:xfrm>
            <a:off x="4369059" y="1707283"/>
            <a:ext cx="469900" cy="368300"/>
          </a:xfrm>
          <a:prstGeom prst="rect">
            <a:avLst/>
          </a:prstGeom>
        </p:spPr>
      </p:pic>
      <p:pic>
        <p:nvPicPr>
          <p:cNvPr id="23" name="Picture 22">
            <a:extLst>
              <a:ext uri="{FF2B5EF4-FFF2-40B4-BE49-F238E27FC236}">
                <a16:creationId xmlns:a16="http://schemas.microsoft.com/office/drawing/2014/main" id="{FBB5DCC8-94EE-EB45-9911-A7D72C29CF26}"/>
              </a:ext>
            </a:extLst>
          </p:cNvPr>
          <p:cNvPicPr>
            <a:picLocks noChangeAspect="1"/>
          </p:cNvPicPr>
          <p:nvPr/>
        </p:nvPicPr>
        <p:blipFill>
          <a:blip r:embed="rId4"/>
          <a:stretch>
            <a:fillRect/>
          </a:stretch>
        </p:blipFill>
        <p:spPr>
          <a:xfrm>
            <a:off x="10449478" y="1707283"/>
            <a:ext cx="419100" cy="419100"/>
          </a:xfrm>
          <a:prstGeom prst="rect">
            <a:avLst/>
          </a:prstGeom>
        </p:spPr>
      </p:pic>
      <p:pic>
        <p:nvPicPr>
          <p:cNvPr id="24" name="Picture 23">
            <a:extLst>
              <a:ext uri="{FF2B5EF4-FFF2-40B4-BE49-F238E27FC236}">
                <a16:creationId xmlns:a16="http://schemas.microsoft.com/office/drawing/2014/main" id="{BEC3DA30-C50E-594C-B92C-32780E7C6A24}"/>
              </a:ext>
            </a:extLst>
          </p:cNvPr>
          <p:cNvPicPr>
            <a:picLocks noChangeAspect="1"/>
          </p:cNvPicPr>
          <p:nvPr/>
        </p:nvPicPr>
        <p:blipFill>
          <a:blip r:embed="rId5"/>
          <a:stretch>
            <a:fillRect/>
          </a:stretch>
        </p:blipFill>
        <p:spPr>
          <a:xfrm>
            <a:off x="7470167" y="1707283"/>
            <a:ext cx="419100" cy="368300"/>
          </a:xfrm>
          <a:prstGeom prst="rect">
            <a:avLst/>
          </a:prstGeom>
        </p:spPr>
      </p:pic>
    </p:spTree>
    <p:extLst>
      <p:ext uri="{BB962C8B-B14F-4D97-AF65-F5344CB8AC3E}">
        <p14:creationId xmlns:p14="http://schemas.microsoft.com/office/powerpoint/2010/main" val="12761076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D2E7F-F650-4EB7-AB5D-1EE1401CC59A}"/>
              </a:ext>
            </a:extLst>
          </p:cNvPr>
          <p:cNvSpPr>
            <a:spLocks noGrp="1"/>
          </p:cNvSpPr>
          <p:nvPr>
            <p:ph type="title"/>
          </p:nvPr>
        </p:nvSpPr>
        <p:spPr>
          <a:xfrm>
            <a:off x="422930" y="706722"/>
            <a:ext cx="11119027" cy="731821"/>
          </a:xfrm>
        </p:spPr>
        <p:txBody>
          <a:bodyPr/>
          <a:lstStyle/>
          <a:p>
            <a:r>
              <a:rPr lang="en-US"/>
              <a:t>Four steps to align pay with reduced work hours</a:t>
            </a:r>
          </a:p>
        </p:txBody>
      </p:sp>
      <p:grpSp>
        <p:nvGrpSpPr>
          <p:cNvPr id="24" name="Group 23">
            <a:extLst>
              <a:ext uri="{FF2B5EF4-FFF2-40B4-BE49-F238E27FC236}">
                <a16:creationId xmlns:a16="http://schemas.microsoft.com/office/drawing/2014/main" id="{F825EA26-8B38-9140-8A8D-789EAF0B9ADD}"/>
              </a:ext>
            </a:extLst>
          </p:cNvPr>
          <p:cNvGrpSpPr/>
          <p:nvPr/>
        </p:nvGrpSpPr>
        <p:grpSpPr>
          <a:xfrm>
            <a:off x="3043261" y="1466999"/>
            <a:ext cx="6304903" cy="4856301"/>
            <a:chOff x="3043261" y="1466999"/>
            <a:chExt cx="6304903" cy="4856301"/>
          </a:xfrm>
        </p:grpSpPr>
        <p:sp>
          <p:nvSpPr>
            <p:cNvPr id="25" name="Freeform: Shape 13">
              <a:extLst>
                <a:ext uri="{FF2B5EF4-FFF2-40B4-BE49-F238E27FC236}">
                  <a16:creationId xmlns:a16="http://schemas.microsoft.com/office/drawing/2014/main" id="{ADFB22A5-5FB3-C748-A251-316C791FCE2C}"/>
                </a:ext>
              </a:extLst>
            </p:cNvPr>
            <p:cNvSpPr/>
            <p:nvPr/>
          </p:nvSpPr>
          <p:spPr>
            <a:xfrm>
              <a:off x="4234465" y="4941892"/>
              <a:ext cx="2743200" cy="1381408"/>
            </a:xfrm>
            <a:custGeom>
              <a:avLst/>
              <a:gdLst>
                <a:gd name="connsiteX0" fmla="*/ 496 w 2743200"/>
                <a:gd name="connsiteY0" fmla="*/ 0 h 1381408"/>
                <a:gd name="connsiteX1" fmla="*/ 377439 w 2743200"/>
                <a:gd name="connsiteY1" fmla="*/ 0 h 1381408"/>
                <a:gd name="connsiteX2" fmla="*/ 376943 w 2743200"/>
                <a:gd name="connsiteY2" fmla="*/ 9808 h 1381408"/>
                <a:gd name="connsiteX3" fmla="*/ 1371600 w 2743200"/>
                <a:gd name="connsiteY3" fmla="*/ 1004465 h 1381408"/>
                <a:gd name="connsiteX4" fmla="*/ 2366257 w 2743200"/>
                <a:gd name="connsiteY4" fmla="*/ 9808 h 1381408"/>
                <a:gd name="connsiteX5" fmla="*/ 2365762 w 2743200"/>
                <a:gd name="connsiteY5" fmla="*/ 0 h 1381408"/>
                <a:gd name="connsiteX6" fmla="*/ 2742705 w 2743200"/>
                <a:gd name="connsiteY6" fmla="*/ 0 h 1381408"/>
                <a:gd name="connsiteX7" fmla="*/ 2743200 w 2743200"/>
                <a:gd name="connsiteY7" fmla="*/ 9808 h 1381408"/>
                <a:gd name="connsiteX8" fmla="*/ 1371600 w 2743200"/>
                <a:gd name="connsiteY8" fmla="*/ 1381408 h 1381408"/>
                <a:gd name="connsiteX9" fmla="*/ 0 w 2743200"/>
                <a:gd name="connsiteY9" fmla="*/ 9808 h 138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00" h="1381408">
                  <a:moveTo>
                    <a:pt x="496" y="0"/>
                  </a:moveTo>
                  <a:lnTo>
                    <a:pt x="377439" y="0"/>
                  </a:lnTo>
                  <a:lnTo>
                    <a:pt x="376943" y="9808"/>
                  </a:lnTo>
                  <a:cubicBezTo>
                    <a:pt x="376943" y="559142"/>
                    <a:pt x="822266" y="1004465"/>
                    <a:pt x="1371600" y="1004465"/>
                  </a:cubicBezTo>
                  <a:cubicBezTo>
                    <a:pt x="1920934" y="1004465"/>
                    <a:pt x="2366257" y="559142"/>
                    <a:pt x="2366257" y="9808"/>
                  </a:cubicBezTo>
                  <a:lnTo>
                    <a:pt x="2365762" y="0"/>
                  </a:lnTo>
                  <a:lnTo>
                    <a:pt x="2742705" y="0"/>
                  </a:lnTo>
                  <a:lnTo>
                    <a:pt x="2743200" y="9808"/>
                  </a:lnTo>
                  <a:cubicBezTo>
                    <a:pt x="2743200" y="767322"/>
                    <a:pt x="2129114" y="1381408"/>
                    <a:pt x="1371600" y="1381408"/>
                  </a:cubicBezTo>
                  <a:cubicBezTo>
                    <a:pt x="614086" y="1381408"/>
                    <a:pt x="0" y="767322"/>
                    <a:pt x="0" y="9808"/>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6">
              <a:extLst>
                <a:ext uri="{FF2B5EF4-FFF2-40B4-BE49-F238E27FC236}">
                  <a16:creationId xmlns:a16="http://schemas.microsoft.com/office/drawing/2014/main" id="{27DE23D4-F003-FC40-BE0B-B0415BFBCE70}"/>
                </a:ext>
              </a:extLst>
            </p:cNvPr>
            <p:cNvSpPr/>
            <p:nvPr/>
          </p:nvSpPr>
          <p:spPr>
            <a:xfrm rot="10800000">
              <a:off x="6604964" y="3560484"/>
              <a:ext cx="2743200" cy="1381408"/>
            </a:xfrm>
            <a:custGeom>
              <a:avLst/>
              <a:gdLst>
                <a:gd name="connsiteX0" fmla="*/ 496 w 2743200"/>
                <a:gd name="connsiteY0" fmla="*/ 0 h 1381408"/>
                <a:gd name="connsiteX1" fmla="*/ 377439 w 2743200"/>
                <a:gd name="connsiteY1" fmla="*/ 0 h 1381408"/>
                <a:gd name="connsiteX2" fmla="*/ 376943 w 2743200"/>
                <a:gd name="connsiteY2" fmla="*/ 9808 h 1381408"/>
                <a:gd name="connsiteX3" fmla="*/ 1371600 w 2743200"/>
                <a:gd name="connsiteY3" fmla="*/ 1004465 h 1381408"/>
                <a:gd name="connsiteX4" fmla="*/ 2366257 w 2743200"/>
                <a:gd name="connsiteY4" fmla="*/ 9808 h 1381408"/>
                <a:gd name="connsiteX5" fmla="*/ 2365762 w 2743200"/>
                <a:gd name="connsiteY5" fmla="*/ 0 h 1381408"/>
                <a:gd name="connsiteX6" fmla="*/ 2742705 w 2743200"/>
                <a:gd name="connsiteY6" fmla="*/ 0 h 1381408"/>
                <a:gd name="connsiteX7" fmla="*/ 2743200 w 2743200"/>
                <a:gd name="connsiteY7" fmla="*/ 9808 h 1381408"/>
                <a:gd name="connsiteX8" fmla="*/ 1371600 w 2743200"/>
                <a:gd name="connsiteY8" fmla="*/ 1381408 h 1381408"/>
                <a:gd name="connsiteX9" fmla="*/ 0 w 2743200"/>
                <a:gd name="connsiteY9" fmla="*/ 9808 h 138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00" h="1381408">
                  <a:moveTo>
                    <a:pt x="496" y="0"/>
                  </a:moveTo>
                  <a:lnTo>
                    <a:pt x="377439" y="0"/>
                  </a:lnTo>
                  <a:lnTo>
                    <a:pt x="376943" y="9808"/>
                  </a:lnTo>
                  <a:cubicBezTo>
                    <a:pt x="376943" y="559142"/>
                    <a:pt x="822266" y="1004465"/>
                    <a:pt x="1371600" y="1004465"/>
                  </a:cubicBezTo>
                  <a:cubicBezTo>
                    <a:pt x="1920934" y="1004465"/>
                    <a:pt x="2366257" y="559142"/>
                    <a:pt x="2366257" y="9808"/>
                  </a:cubicBezTo>
                  <a:lnTo>
                    <a:pt x="2365762" y="0"/>
                  </a:lnTo>
                  <a:lnTo>
                    <a:pt x="2742705" y="0"/>
                  </a:lnTo>
                  <a:lnTo>
                    <a:pt x="2743200" y="9808"/>
                  </a:lnTo>
                  <a:cubicBezTo>
                    <a:pt x="2743200" y="767322"/>
                    <a:pt x="2129114" y="1381408"/>
                    <a:pt x="1371600" y="1381408"/>
                  </a:cubicBezTo>
                  <a:cubicBezTo>
                    <a:pt x="614086" y="1381408"/>
                    <a:pt x="0" y="767322"/>
                    <a:pt x="0" y="9808"/>
                  </a:cubicBezTo>
                  <a:close/>
                </a:path>
              </a:pathLst>
            </a:custGeom>
            <a:solidFill>
              <a:srgbClr val="E6E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9">
              <a:extLst>
                <a:ext uri="{FF2B5EF4-FFF2-40B4-BE49-F238E27FC236}">
                  <a16:creationId xmlns:a16="http://schemas.microsoft.com/office/drawing/2014/main" id="{3962043C-4417-A248-A78A-4D89D71E66B6}"/>
                </a:ext>
              </a:extLst>
            </p:cNvPr>
            <p:cNvSpPr/>
            <p:nvPr/>
          </p:nvSpPr>
          <p:spPr>
            <a:xfrm rot="10800000">
              <a:off x="3043261" y="1466999"/>
              <a:ext cx="2743200" cy="1381408"/>
            </a:xfrm>
            <a:custGeom>
              <a:avLst/>
              <a:gdLst>
                <a:gd name="connsiteX0" fmla="*/ 496 w 2743200"/>
                <a:gd name="connsiteY0" fmla="*/ 0 h 1381408"/>
                <a:gd name="connsiteX1" fmla="*/ 377439 w 2743200"/>
                <a:gd name="connsiteY1" fmla="*/ 0 h 1381408"/>
                <a:gd name="connsiteX2" fmla="*/ 376943 w 2743200"/>
                <a:gd name="connsiteY2" fmla="*/ 9808 h 1381408"/>
                <a:gd name="connsiteX3" fmla="*/ 1371600 w 2743200"/>
                <a:gd name="connsiteY3" fmla="*/ 1004465 h 1381408"/>
                <a:gd name="connsiteX4" fmla="*/ 2366257 w 2743200"/>
                <a:gd name="connsiteY4" fmla="*/ 9808 h 1381408"/>
                <a:gd name="connsiteX5" fmla="*/ 2365762 w 2743200"/>
                <a:gd name="connsiteY5" fmla="*/ 0 h 1381408"/>
                <a:gd name="connsiteX6" fmla="*/ 2742705 w 2743200"/>
                <a:gd name="connsiteY6" fmla="*/ 0 h 1381408"/>
                <a:gd name="connsiteX7" fmla="*/ 2743200 w 2743200"/>
                <a:gd name="connsiteY7" fmla="*/ 9808 h 1381408"/>
                <a:gd name="connsiteX8" fmla="*/ 1371600 w 2743200"/>
                <a:gd name="connsiteY8" fmla="*/ 1381408 h 1381408"/>
                <a:gd name="connsiteX9" fmla="*/ 0 w 2743200"/>
                <a:gd name="connsiteY9" fmla="*/ 9808 h 138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00" h="1381408">
                  <a:moveTo>
                    <a:pt x="496" y="0"/>
                  </a:moveTo>
                  <a:lnTo>
                    <a:pt x="377439" y="0"/>
                  </a:lnTo>
                  <a:lnTo>
                    <a:pt x="376943" y="9808"/>
                  </a:lnTo>
                  <a:cubicBezTo>
                    <a:pt x="376943" y="559142"/>
                    <a:pt x="822266" y="1004465"/>
                    <a:pt x="1371600" y="1004465"/>
                  </a:cubicBezTo>
                  <a:cubicBezTo>
                    <a:pt x="1920934" y="1004465"/>
                    <a:pt x="2366257" y="559142"/>
                    <a:pt x="2366257" y="9808"/>
                  </a:cubicBezTo>
                  <a:lnTo>
                    <a:pt x="2365762" y="0"/>
                  </a:lnTo>
                  <a:lnTo>
                    <a:pt x="2742705" y="0"/>
                  </a:lnTo>
                  <a:lnTo>
                    <a:pt x="2743200" y="9808"/>
                  </a:lnTo>
                  <a:cubicBezTo>
                    <a:pt x="2743200" y="767322"/>
                    <a:pt x="2129114" y="1381408"/>
                    <a:pt x="1371600" y="1381408"/>
                  </a:cubicBezTo>
                  <a:cubicBezTo>
                    <a:pt x="614086" y="1381408"/>
                    <a:pt x="0" y="767322"/>
                    <a:pt x="0" y="9808"/>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11">
              <a:extLst>
                <a:ext uri="{FF2B5EF4-FFF2-40B4-BE49-F238E27FC236}">
                  <a16:creationId xmlns:a16="http://schemas.microsoft.com/office/drawing/2014/main" id="{7CB34EBA-8852-D741-9701-2C72B7BF4A08}"/>
                </a:ext>
              </a:extLst>
            </p:cNvPr>
            <p:cNvSpPr/>
            <p:nvPr/>
          </p:nvSpPr>
          <p:spPr>
            <a:xfrm>
              <a:off x="5413761" y="2848407"/>
              <a:ext cx="2743200" cy="1381408"/>
            </a:xfrm>
            <a:custGeom>
              <a:avLst/>
              <a:gdLst>
                <a:gd name="connsiteX0" fmla="*/ 496 w 2743200"/>
                <a:gd name="connsiteY0" fmla="*/ 0 h 1381408"/>
                <a:gd name="connsiteX1" fmla="*/ 377439 w 2743200"/>
                <a:gd name="connsiteY1" fmla="*/ 0 h 1381408"/>
                <a:gd name="connsiteX2" fmla="*/ 376943 w 2743200"/>
                <a:gd name="connsiteY2" fmla="*/ 9808 h 1381408"/>
                <a:gd name="connsiteX3" fmla="*/ 1371600 w 2743200"/>
                <a:gd name="connsiteY3" fmla="*/ 1004465 h 1381408"/>
                <a:gd name="connsiteX4" fmla="*/ 2366257 w 2743200"/>
                <a:gd name="connsiteY4" fmla="*/ 9808 h 1381408"/>
                <a:gd name="connsiteX5" fmla="*/ 2365762 w 2743200"/>
                <a:gd name="connsiteY5" fmla="*/ 0 h 1381408"/>
                <a:gd name="connsiteX6" fmla="*/ 2742705 w 2743200"/>
                <a:gd name="connsiteY6" fmla="*/ 0 h 1381408"/>
                <a:gd name="connsiteX7" fmla="*/ 2743200 w 2743200"/>
                <a:gd name="connsiteY7" fmla="*/ 9808 h 1381408"/>
                <a:gd name="connsiteX8" fmla="*/ 1371600 w 2743200"/>
                <a:gd name="connsiteY8" fmla="*/ 1381408 h 1381408"/>
                <a:gd name="connsiteX9" fmla="*/ 0 w 2743200"/>
                <a:gd name="connsiteY9" fmla="*/ 9808 h 138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00" h="1381408">
                  <a:moveTo>
                    <a:pt x="496" y="0"/>
                  </a:moveTo>
                  <a:lnTo>
                    <a:pt x="377439" y="0"/>
                  </a:lnTo>
                  <a:lnTo>
                    <a:pt x="376943" y="9808"/>
                  </a:lnTo>
                  <a:cubicBezTo>
                    <a:pt x="376943" y="559142"/>
                    <a:pt x="822266" y="1004465"/>
                    <a:pt x="1371600" y="1004465"/>
                  </a:cubicBezTo>
                  <a:cubicBezTo>
                    <a:pt x="1920934" y="1004465"/>
                    <a:pt x="2366257" y="559142"/>
                    <a:pt x="2366257" y="9808"/>
                  </a:cubicBezTo>
                  <a:lnTo>
                    <a:pt x="2365762" y="0"/>
                  </a:lnTo>
                  <a:lnTo>
                    <a:pt x="2742705" y="0"/>
                  </a:lnTo>
                  <a:lnTo>
                    <a:pt x="2743200" y="9808"/>
                  </a:lnTo>
                  <a:cubicBezTo>
                    <a:pt x="2743200" y="767322"/>
                    <a:pt x="2129114" y="1381408"/>
                    <a:pt x="1371600" y="1381408"/>
                  </a:cubicBezTo>
                  <a:cubicBezTo>
                    <a:pt x="614086" y="1381408"/>
                    <a:pt x="0" y="767322"/>
                    <a:pt x="0" y="9808"/>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12">
              <a:extLst>
                <a:ext uri="{FF2B5EF4-FFF2-40B4-BE49-F238E27FC236}">
                  <a16:creationId xmlns:a16="http://schemas.microsoft.com/office/drawing/2014/main" id="{582005D4-48F5-2244-AFF9-8747E8B27782}"/>
                </a:ext>
              </a:extLst>
            </p:cNvPr>
            <p:cNvSpPr/>
            <p:nvPr/>
          </p:nvSpPr>
          <p:spPr>
            <a:xfrm rot="10800000">
              <a:off x="5413761" y="1466999"/>
              <a:ext cx="2743200" cy="1381408"/>
            </a:xfrm>
            <a:custGeom>
              <a:avLst/>
              <a:gdLst>
                <a:gd name="connsiteX0" fmla="*/ 496 w 2743200"/>
                <a:gd name="connsiteY0" fmla="*/ 0 h 1381408"/>
                <a:gd name="connsiteX1" fmla="*/ 377439 w 2743200"/>
                <a:gd name="connsiteY1" fmla="*/ 0 h 1381408"/>
                <a:gd name="connsiteX2" fmla="*/ 376943 w 2743200"/>
                <a:gd name="connsiteY2" fmla="*/ 9808 h 1381408"/>
                <a:gd name="connsiteX3" fmla="*/ 1371600 w 2743200"/>
                <a:gd name="connsiteY3" fmla="*/ 1004465 h 1381408"/>
                <a:gd name="connsiteX4" fmla="*/ 2366257 w 2743200"/>
                <a:gd name="connsiteY4" fmla="*/ 9808 h 1381408"/>
                <a:gd name="connsiteX5" fmla="*/ 2365762 w 2743200"/>
                <a:gd name="connsiteY5" fmla="*/ 0 h 1381408"/>
                <a:gd name="connsiteX6" fmla="*/ 2742705 w 2743200"/>
                <a:gd name="connsiteY6" fmla="*/ 0 h 1381408"/>
                <a:gd name="connsiteX7" fmla="*/ 2743200 w 2743200"/>
                <a:gd name="connsiteY7" fmla="*/ 9808 h 1381408"/>
                <a:gd name="connsiteX8" fmla="*/ 1371600 w 2743200"/>
                <a:gd name="connsiteY8" fmla="*/ 1381408 h 1381408"/>
                <a:gd name="connsiteX9" fmla="*/ 0 w 2743200"/>
                <a:gd name="connsiteY9" fmla="*/ 9808 h 138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00" h="1381408">
                  <a:moveTo>
                    <a:pt x="496" y="0"/>
                  </a:moveTo>
                  <a:lnTo>
                    <a:pt x="377439" y="0"/>
                  </a:lnTo>
                  <a:lnTo>
                    <a:pt x="376943" y="9808"/>
                  </a:lnTo>
                  <a:cubicBezTo>
                    <a:pt x="376943" y="559142"/>
                    <a:pt x="822266" y="1004465"/>
                    <a:pt x="1371600" y="1004465"/>
                  </a:cubicBezTo>
                  <a:cubicBezTo>
                    <a:pt x="1920934" y="1004465"/>
                    <a:pt x="2366257" y="559142"/>
                    <a:pt x="2366257" y="9808"/>
                  </a:cubicBezTo>
                  <a:lnTo>
                    <a:pt x="2365762" y="0"/>
                  </a:lnTo>
                  <a:lnTo>
                    <a:pt x="2742705" y="0"/>
                  </a:lnTo>
                  <a:lnTo>
                    <a:pt x="2743200" y="9808"/>
                  </a:lnTo>
                  <a:cubicBezTo>
                    <a:pt x="2743200" y="767322"/>
                    <a:pt x="2129114" y="1381408"/>
                    <a:pt x="1371600" y="1381408"/>
                  </a:cubicBezTo>
                  <a:cubicBezTo>
                    <a:pt x="614086" y="1381408"/>
                    <a:pt x="0" y="767322"/>
                    <a:pt x="0" y="9808"/>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14">
              <a:extLst>
                <a:ext uri="{FF2B5EF4-FFF2-40B4-BE49-F238E27FC236}">
                  <a16:creationId xmlns:a16="http://schemas.microsoft.com/office/drawing/2014/main" id="{6B4A1AE1-21D7-D243-BA1A-4B3EA6B9C988}"/>
                </a:ext>
              </a:extLst>
            </p:cNvPr>
            <p:cNvSpPr/>
            <p:nvPr/>
          </p:nvSpPr>
          <p:spPr>
            <a:xfrm rot="10800000">
              <a:off x="4234465" y="3560484"/>
              <a:ext cx="2743200" cy="1381408"/>
            </a:xfrm>
            <a:custGeom>
              <a:avLst/>
              <a:gdLst>
                <a:gd name="connsiteX0" fmla="*/ 496 w 2743200"/>
                <a:gd name="connsiteY0" fmla="*/ 0 h 1381408"/>
                <a:gd name="connsiteX1" fmla="*/ 377439 w 2743200"/>
                <a:gd name="connsiteY1" fmla="*/ 0 h 1381408"/>
                <a:gd name="connsiteX2" fmla="*/ 376943 w 2743200"/>
                <a:gd name="connsiteY2" fmla="*/ 9808 h 1381408"/>
                <a:gd name="connsiteX3" fmla="*/ 1371600 w 2743200"/>
                <a:gd name="connsiteY3" fmla="*/ 1004465 h 1381408"/>
                <a:gd name="connsiteX4" fmla="*/ 2366257 w 2743200"/>
                <a:gd name="connsiteY4" fmla="*/ 9808 h 1381408"/>
                <a:gd name="connsiteX5" fmla="*/ 2365762 w 2743200"/>
                <a:gd name="connsiteY5" fmla="*/ 0 h 1381408"/>
                <a:gd name="connsiteX6" fmla="*/ 2742705 w 2743200"/>
                <a:gd name="connsiteY6" fmla="*/ 0 h 1381408"/>
                <a:gd name="connsiteX7" fmla="*/ 2743200 w 2743200"/>
                <a:gd name="connsiteY7" fmla="*/ 9808 h 1381408"/>
                <a:gd name="connsiteX8" fmla="*/ 1371600 w 2743200"/>
                <a:gd name="connsiteY8" fmla="*/ 1381408 h 1381408"/>
                <a:gd name="connsiteX9" fmla="*/ 0 w 2743200"/>
                <a:gd name="connsiteY9" fmla="*/ 9808 h 138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00" h="1381408">
                  <a:moveTo>
                    <a:pt x="496" y="0"/>
                  </a:moveTo>
                  <a:lnTo>
                    <a:pt x="377439" y="0"/>
                  </a:lnTo>
                  <a:lnTo>
                    <a:pt x="376943" y="9808"/>
                  </a:lnTo>
                  <a:cubicBezTo>
                    <a:pt x="376943" y="559142"/>
                    <a:pt x="822266" y="1004465"/>
                    <a:pt x="1371600" y="1004465"/>
                  </a:cubicBezTo>
                  <a:cubicBezTo>
                    <a:pt x="1920934" y="1004465"/>
                    <a:pt x="2366257" y="559142"/>
                    <a:pt x="2366257" y="9808"/>
                  </a:cubicBezTo>
                  <a:lnTo>
                    <a:pt x="2365762" y="0"/>
                  </a:lnTo>
                  <a:lnTo>
                    <a:pt x="2742705" y="0"/>
                  </a:lnTo>
                  <a:lnTo>
                    <a:pt x="2743200" y="9808"/>
                  </a:lnTo>
                  <a:cubicBezTo>
                    <a:pt x="2743200" y="767322"/>
                    <a:pt x="2129114" y="1381408"/>
                    <a:pt x="1371600" y="1381408"/>
                  </a:cubicBezTo>
                  <a:cubicBezTo>
                    <a:pt x="614086" y="1381408"/>
                    <a:pt x="0" y="767322"/>
                    <a:pt x="0" y="9808"/>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8">
              <a:extLst>
                <a:ext uri="{FF2B5EF4-FFF2-40B4-BE49-F238E27FC236}">
                  <a16:creationId xmlns:a16="http://schemas.microsoft.com/office/drawing/2014/main" id="{ACAA4ADB-290D-FF48-AF98-05741487335F}"/>
                </a:ext>
              </a:extLst>
            </p:cNvPr>
            <p:cNvSpPr/>
            <p:nvPr/>
          </p:nvSpPr>
          <p:spPr>
            <a:xfrm>
              <a:off x="3043261" y="2848407"/>
              <a:ext cx="2743200" cy="1381408"/>
            </a:xfrm>
            <a:custGeom>
              <a:avLst/>
              <a:gdLst>
                <a:gd name="connsiteX0" fmla="*/ 496 w 2743200"/>
                <a:gd name="connsiteY0" fmla="*/ 0 h 1381408"/>
                <a:gd name="connsiteX1" fmla="*/ 377439 w 2743200"/>
                <a:gd name="connsiteY1" fmla="*/ 0 h 1381408"/>
                <a:gd name="connsiteX2" fmla="*/ 376943 w 2743200"/>
                <a:gd name="connsiteY2" fmla="*/ 9808 h 1381408"/>
                <a:gd name="connsiteX3" fmla="*/ 1371600 w 2743200"/>
                <a:gd name="connsiteY3" fmla="*/ 1004465 h 1381408"/>
                <a:gd name="connsiteX4" fmla="*/ 2366257 w 2743200"/>
                <a:gd name="connsiteY4" fmla="*/ 9808 h 1381408"/>
                <a:gd name="connsiteX5" fmla="*/ 2365762 w 2743200"/>
                <a:gd name="connsiteY5" fmla="*/ 0 h 1381408"/>
                <a:gd name="connsiteX6" fmla="*/ 2742705 w 2743200"/>
                <a:gd name="connsiteY6" fmla="*/ 0 h 1381408"/>
                <a:gd name="connsiteX7" fmla="*/ 2743200 w 2743200"/>
                <a:gd name="connsiteY7" fmla="*/ 9808 h 1381408"/>
                <a:gd name="connsiteX8" fmla="*/ 1371600 w 2743200"/>
                <a:gd name="connsiteY8" fmla="*/ 1381408 h 1381408"/>
                <a:gd name="connsiteX9" fmla="*/ 0 w 2743200"/>
                <a:gd name="connsiteY9" fmla="*/ 9808 h 138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00" h="1381408">
                  <a:moveTo>
                    <a:pt x="496" y="0"/>
                  </a:moveTo>
                  <a:lnTo>
                    <a:pt x="377439" y="0"/>
                  </a:lnTo>
                  <a:lnTo>
                    <a:pt x="376943" y="9808"/>
                  </a:lnTo>
                  <a:cubicBezTo>
                    <a:pt x="376943" y="559142"/>
                    <a:pt x="822266" y="1004465"/>
                    <a:pt x="1371600" y="1004465"/>
                  </a:cubicBezTo>
                  <a:cubicBezTo>
                    <a:pt x="1920934" y="1004465"/>
                    <a:pt x="2366257" y="559142"/>
                    <a:pt x="2366257" y="9808"/>
                  </a:cubicBezTo>
                  <a:lnTo>
                    <a:pt x="2365762" y="0"/>
                  </a:lnTo>
                  <a:lnTo>
                    <a:pt x="2742705" y="0"/>
                  </a:lnTo>
                  <a:lnTo>
                    <a:pt x="2743200" y="9808"/>
                  </a:lnTo>
                  <a:cubicBezTo>
                    <a:pt x="2743200" y="767322"/>
                    <a:pt x="2129114" y="1381408"/>
                    <a:pt x="1371600" y="1381408"/>
                  </a:cubicBezTo>
                  <a:cubicBezTo>
                    <a:pt x="614086" y="1381408"/>
                    <a:pt x="0" y="767322"/>
                    <a:pt x="0" y="9808"/>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10">
              <a:extLst>
                <a:ext uri="{FF2B5EF4-FFF2-40B4-BE49-F238E27FC236}">
                  <a16:creationId xmlns:a16="http://schemas.microsoft.com/office/drawing/2014/main" id="{FFDFD54A-F700-F943-8E00-E7B4BE5D21C2}"/>
                </a:ext>
              </a:extLst>
            </p:cNvPr>
            <p:cNvSpPr/>
            <p:nvPr/>
          </p:nvSpPr>
          <p:spPr>
            <a:xfrm>
              <a:off x="6604964" y="4941892"/>
              <a:ext cx="2743200" cy="1381408"/>
            </a:xfrm>
            <a:custGeom>
              <a:avLst/>
              <a:gdLst>
                <a:gd name="connsiteX0" fmla="*/ 496 w 2743200"/>
                <a:gd name="connsiteY0" fmla="*/ 0 h 1381408"/>
                <a:gd name="connsiteX1" fmla="*/ 377439 w 2743200"/>
                <a:gd name="connsiteY1" fmla="*/ 0 h 1381408"/>
                <a:gd name="connsiteX2" fmla="*/ 376943 w 2743200"/>
                <a:gd name="connsiteY2" fmla="*/ 9808 h 1381408"/>
                <a:gd name="connsiteX3" fmla="*/ 1371600 w 2743200"/>
                <a:gd name="connsiteY3" fmla="*/ 1004465 h 1381408"/>
                <a:gd name="connsiteX4" fmla="*/ 2366257 w 2743200"/>
                <a:gd name="connsiteY4" fmla="*/ 9808 h 1381408"/>
                <a:gd name="connsiteX5" fmla="*/ 2365762 w 2743200"/>
                <a:gd name="connsiteY5" fmla="*/ 0 h 1381408"/>
                <a:gd name="connsiteX6" fmla="*/ 2742705 w 2743200"/>
                <a:gd name="connsiteY6" fmla="*/ 0 h 1381408"/>
                <a:gd name="connsiteX7" fmla="*/ 2743200 w 2743200"/>
                <a:gd name="connsiteY7" fmla="*/ 9808 h 1381408"/>
                <a:gd name="connsiteX8" fmla="*/ 1371600 w 2743200"/>
                <a:gd name="connsiteY8" fmla="*/ 1381408 h 1381408"/>
                <a:gd name="connsiteX9" fmla="*/ 0 w 2743200"/>
                <a:gd name="connsiteY9" fmla="*/ 9808 h 138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00" h="1381408">
                  <a:moveTo>
                    <a:pt x="496" y="0"/>
                  </a:moveTo>
                  <a:lnTo>
                    <a:pt x="377439" y="0"/>
                  </a:lnTo>
                  <a:lnTo>
                    <a:pt x="376943" y="9808"/>
                  </a:lnTo>
                  <a:cubicBezTo>
                    <a:pt x="376943" y="559142"/>
                    <a:pt x="822266" y="1004465"/>
                    <a:pt x="1371600" y="1004465"/>
                  </a:cubicBezTo>
                  <a:cubicBezTo>
                    <a:pt x="1920934" y="1004465"/>
                    <a:pt x="2366257" y="559142"/>
                    <a:pt x="2366257" y="9808"/>
                  </a:cubicBezTo>
                  <a:lnTo>
                    <a:pt x="2365762" y="0"/>
                  </a:lnTo>
                  <a:lnTo>
                    <a:pt x="2742705" y="0"/>
                  </a:lnTo>
                  <a:lnTo>
                    <a:pt x="2743200" y="9808"/>
                  </a:lnTo>
                  <a:cubicBezTo>
                    <a:pt x="2743200" y="767322"/>
                    <a:pt x="2129114" y="1381408"/>
                    <a:pt x="1371600" y="1381408"/>
                  </a:cubicBezTo>
                  <a:cubicBezTo>
                    <a:pt x="614086" y="1381408"/>
                    <a:pt x="0" y="767322"/>
                    <a:pt x="0" y="9808"/>
                  </a:cubicBezTo>
                  <a:close/>
                </a:path>
              </a:pathLst>
            </a:custGeom>
            <a:solidFill>
              <a:srgbClr val="E6E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81A4B8A5-462D-4DEA-A650-8D7E72F73E63}"/>
              </a:ext>
            </a:extLst>
          </p:cNvPr>
          <p:cNvSpPr/>
          <p:nvPr/>
        </p:nvSpPr>
        <p:spPr>
          <a:xfrm>
            <a:off x="3347329" y="2432907"/>
            <a:ext cx="2066432" cy="830997"/>
          </a:xfrm>
          <a:prstGeom prst="rect">
            <a:avLst/>
          </a:prstGeom>
        </p:spPr>
        <p:txBody>
          <a:bodyPr wrap="square">
            <a:spAutoFit/>
          </a:bodyPr>
          <a:lstStyle/>
          <a:p>
            <a:pPr lvl="0" algn="ctr" defTabSz="914400">
              <a:defRPr/>
            </a:pPr>
            <a:r>
              <a:rPr lang="en-CA" sz="1600" spc="6">
                <a:solidFill>
                  <a:srgbClr val="41439A"/>
                </a:solidFill>
                <a:latin typeface="Montserrat SemiBold" pitchFamily="2" charset="77"/>
                <a:cs typeface="Arial" panose="020B0604020202020204" pitchFamily="34" charset="0"/>
              </a:rPr>
              <a:t>1. Identify need for reduced hours</a:t>
            </a:r>
            <a:endParaRPr lang="en-CA" sz="1600">
              <a:solidFill>
                <a:srgbClr val="41439A"/>
              </a:solidFill>
              <a:latin typeface="Montserrat SemiBold" pitchFamily="2" charset="77"/>
              <a:cs typeface="Arial" panose="020B0604020202020204" pitchFamily="34" charset="0"/>
            </a:endParaRPr>
          </a:p>
        </p:txBody>
      </p:sp>
      <p:sp>
        <p:nvSpPr>
          <p:cNvPr id="13" name="Rectangle 12">
            <a:extLst>
              <a:ext uri="{FF2B5EF4-FFF2-40B4-BE49-F238E27FC236}">
                <a16:creationId xmlns:a16="http://schemas.microsoft.com/office/drawing/2014/main" id="{3E8FAB45-12C2-4DA0-AFA7-BBABFAC9B39E}"/>
              </a:ext>
            </a:extLst>
          </p:cNvPr>
          <p:cNvSpPr/>
          <p:nvPr/>
        </p:nvSpPr>
        <p:spPr>
          <a:xfrm>
            <a:off x="5756314" y="2309799"/>
            <a:ext cx="2066432" cy="1077218"/>
          </a:xfrm>
          <a:prstGeom prst="rect">
            <a:avLst/>
          </a:prstGeom>
        </p:spPr>
        <p:txBody>
          <a:bodyPr wrap="square">
            <a:spAutoFit/>
          </a:bodyPr>
          <a:lstStyle/>
          <a:p>
            <a:pPr lvl="0" algn="ctr" defTabSz="914400">
              <a:defRPr/>
            </a:pPr>
            <a:r>
              <a:rPr lang="en-CA" sz="1600" spc="6">
                <a:solidFill>
                  <a:srgbClr val="41439A"/>
                </a:solidFill>
                <a:latin typeface="Montserrat SemiBold" pitchFamily="2" charset="77"/>
                <a:cs typeface="Arial" panose="020B0604020202020204" pitchFamily="34" charset="0"/>
              </a:rPr>
              <a:t>2. Review existing policies &amp; legal requirements</a:t>
            </a:r>
            <a:endParaRPr lang="en-CA" sz="1600">
              <a:solidFill>
                <a:srgbClr val="41439A"/>
              </a:solidFill>
              <a:latin typeface="Montserrat SemiBold" pitchFamily="2" charset="77"/>
              <a:cs typeface="Arial" panose="020B0604020202020204" pitchFamily="34" charset="0"/>
            </a:endParaRPr>
          </a:p>
        </p:txBody>
      </p:sp>
      <p:sp>
        <p:nvSpPr>
          <p:cNvPr id="14" name="Rectangle 13">
            <a:extLst>
              <a:ext uri="{FF2B5EF4-FFF2-40B4-BE49-F238E27FC236}">
                <a16:creationId xmlns:a16="http://schemas.microsoft.com/office/drawing/2014/main" id="{33EFABCA-C10A-41C8-B552-2D7A005F1425}"/>
              </a:ext>
            </a:extLst>
          </p:cNvPr>
          <p:cNvSpPr/>
          <p:nvPr/>
        </p:nvSpPr>
        <p:spPr>
          <a:xfrm>
            <a:off x="4517805" y="4588460"/>
            <a:ext cx="2066432" cy="830997"/>
          </a:xfrm>
          <a:prstGeom prst="rect">
            <a:avLst/>
          </a:prstGeom>
        </p:spPr>
        <p:txBody>
          <a:bodyPr wrap="square">
            <a:spAutoFit/>
          </a:bodyPr>
          <a:lstStyle/>
          <a:p>
            <a:pPr lvl="0" algn="ctr" defTabSz="914400">
              <a:defRPr/>
            </a:pPr>
            <a:r>
              <a:rPr lang="en-CA" sz="1600" spc="6">
                <a:solidFill>
                  <a:srgbClr val="41439A"/>
                </a:solidFill>
                <a:latin typeface="Montserrat SemiBold" pitchFamily="2" charset="77"/>
                <a:cs typeface="Arial" panose="020B0604020202020204" pitchFamily="34" charset="0"/>
              </a:rPr>
              <a:t>3. Establish pay exception thresholds</a:t>
            </a:r>
            <a:endParaRPr lang="en-CA" sz="1600">
              <a:solidFill>
                <a:srgbClr val="41439A"/>
              </a:solidFill>
              <a:latin typeface="Montserrat SemiBold" pitchFamily="2" charset="77"/>
              <a:cs typeface="Arial" panose="020B0604020202020204" pitchFamily="34" charset="0"/>
            </a:endParaRPr>
          </a:p>
        </p:txBody>
      </p:sp>
      <p:sp>
        <p:nvSpPr>
          <p:cNvPr id="17" name="Rectangle 16">
            <a:extLst>
              <a:ext uri="{FF2B5EF4-FFF2-40B4-BE49-F238E27FC236}">
                <a16:creationId xmlns:a16="http://schemas.microsoft.com/office/drawing/2014/main" id="{DAF11C26-2106-4D59-B1E1-4E98FEC416DE}"/>
              </a:ext>
            </a:extLst>
          </p:cNvPr>
          <p:cNvSpPr/>
          <p:nvPr/>
        </p:nvSpPr>
        <p:spPr>
          <a:xfrm>
            <a:off x="6987578" y="4526392"/>
            <a:ext cx="2066432" cy="830997"/>
          </a:xfrm>
          <a:prstGeom prst="rect">
            <a:avLst/>
          </a:prstGeom>
        </p:spPr>
        <p:txBody>
          <a:bodyPr wrap="square">
            <a:spAutoFit/>
          </a:bodyPr>
          <a:lstStyle/>
          <a:p>
            <a:pPr lvl="0" algn="ctr" defTabSz="914400">
              <a:defRPr/>
            </a:pPr>
            <a:r>
              <a:rPr lang="en-CA" sz="1600" spc="6">
                <a:solidFill>
                  <a:srgbClr val="41439A"/>
                </a:solidFill>
                <a:latin typeface="Montserrat SemiBold" pitchFamily="2" charset="77"/>
                <a:cs typeface="Arial" panose="020B0604020202020204" pitchFamily="34" charset="0"/>
              </a:rPr>
              <a:t>4. Reach &amp; formalize agreement</a:t>
            </a:r>
            <a:endParaRPr lang="en-CA" sz="1600">
              <a:solidFill>
                <a:srgbClr val="41439A"/>
              </a:solidFill>
              <a:latin typeface="Montserrat SemiBold" pitchFamily="2" charset="77"/>
              <a:cs typeface="Arial" panose="020B0604020202020204" pitchFamily="34" charset="0"/>
            </a:endParaRPr>
          </a:p>
        </p:txBody>
      </p:sp>
    </p:spTree>
    <p:extLst>
      <p:ext uri="{BB962C8B-B14F-4D97-AF65-F5344CB8AC3E}">
        <p14:creationId xmlns:p14="http://schemas.microsoft.com/office/powerpoint/2010/main" val="2016924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A9EB671C-0F6A-CF42-8E3C-8155D709DD51}"/>
              </a:ext>
            </a:extLst>
          </p:cNvPr>
          <p:cNvSpPr>
            <a:spLocks noGrp="1"/>
          </p:cNvSpPr>
          <p:nvPr>
            <p:ph type="title" idx="4294967295"/>
          </p:nvPr>
        </p:nvSpPr>
        <p:spPr>
          <a:xfrm>
            <a:off x="350793" y="538606"/>
            <a:ext cx="7715250" cy="519112"/>
          </a:xfrm>
        </p:spPr>
        <p:txBody>
          <a:bodyPr/>
          <a:lstStyle/>
          <a:p>
            <a:r>
              <a:rPr lang="en-CA">
                <a:solidFill>
                  <a:srgbClr val="636363"/>
                </a:solidFill>
              </a:rPr>
              <a:t>Step 1</a:t>
            </a:r>
            <a:endParaRPr lang="en-US"/>
          </a:p>
        </p:txBody>
      </p:sp>
      <p:sp>
        <p:nvSpPr>
          <p:cNvPr id="34" name="Text Placeholder 33">
            <a:extLst>
              <a:ext uri="{FF2B5EF4-FFF2-40B4-BE49-F238E27FC236}">
                <a16:creationId xmlns:a16="http://schemas.microsoft.com/office/drawing/2014/main" id="{6D284C46-39FD-3547-8CBC-FB0074A653CD}"/>
              </a:ext>
            </a:extLst>
          </p:cNvPr>
          <p:cNvSpPr>
            <a:spLocks noGrp="1"/>
          </p:cNvSpPr>
          <p:nvPr>
            <p:ph type="body" sz="quarter" idx="4294967295"/>
          </p:nvPr>
        </p:nvSpPr>
        <p:spPr>
          <a:xfrm>
            <a:off x="350793" y="1249483"/>
            <a:ext cx="5686425" cy="455613"/>
          </a:xfrm>
          <a:prstGeom prst="rect">
            <a:avLst/>
          </a:prstGeom>
        </p:spPr>
        <p:txBody>
          <a:bodyPr/>
          <a:lstStyle/>
          <a:p>
            <a:pPr marL="0" indent="0">
              <a:buNone/>
            </a:pPr>
            <a:r>
              <a:rPr lang="en-US" sz="2001">
                <a:solidFill>
                  <a:srgbClr val="919191"/>
                </a:solidFill>
                <a:cs typeface="Arial"/>
              </a:rPr>
              <a:t>Identify need for reduced hours</a:t>
            </a:r>
            <a:endParaRPr lang="en-CA" sz="2001">
              <a:cs typeface="Arial"/>
            </a:endParaRPr>
          </a:p>
        </p:txBody>
      </p:sp>
      <p:sp>
        <p:nvSpPr>
          <p:cNvPr id="25" name="Text Placeholder 26">
            <a:extLst>
              <a:ext uri="{FF2B5EF4-FFF2-40B4-BE49-F238E27FC236}">
                <a16:creationId xmlns:a16="http://schemas.microsoft.com/office/drawing/2014/main" id="{083A3DCB-76C0-48BE-BB94-7BB8FD7AA0C7}"/>
              </a:ext>
            </a:extLst>
          </p:cNvPr>
          <p:cNvSpPr txBox="1">
            <a:spLocks/>
          </p:cNvSpPr>
          <p:nvPr/>
        </p:nvSpPr>
        <p:spPr>
          <a:xfrm>
            <a:off x="1935226" y="2501333"/>
            <a:ext cx="3696155" cy="2268432"/>
          </a:xfrm>
          <a:prstGeom prst="rect">
            <a:avLst/>
          </a:prstGeom>
          <a:solidFill>
            <a:schemeClr val="bg1"/>
          </a:solidFill>
          <a:effectLst>
            <a:outerShdw blurRad="254000" sx="102000" sy="102000" algn="ctr" rotWithShape="0">
              <a:prstClr val="black">
                <a:alpha val="25000"/>
              </a:prstClr>
            </a:outerShdw>
          </a:effectLst>
        </p:spPr>
        <p:txBody>
          <a:bodyPr wrap="square" lIns="180000" tIns="612000" rIns="180000" bIns="180000">
            <a:noAutofit/>
          </a:bodyPr>
          <a:lstStyle>
            <a:lvl1pPr marL="0" indent="0" algn="l" defTabSz="914400" rtl="0" eaLnBrk="1" latinLnBrk="0" hangingPunct="1">
              <a:lnSpc>
                <a:spcPct val="110000"/>
              </a:lnSpc>
              <a:spcBef>
                <a:spcPts val="1000"/>
              </a:spcBef>
              <a:buFont typeface="Arial" panose="020B0604020202020204" pitchFamily="34" charset="0"/>
              <a:buNone/>
              <a:defRPr sz="1400" b="0" i="0" kern="1200">
                <a:solidFill>
                  <a:srgbClr val="000000"/>
                </a:solidFill>
                <a:latin typeface="Roboto Condensed Light" panose="02000000000000000000" pitchFamily="2" charset="0"/>
                <a:ea typeface="Roboto Condensed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Roboto Condensed Light" panose="02000000000000000000" pitchFamily="2" charset="0"/>
                <a:ea typeface="Roboto Condensed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Roboto Condensed Light" panose="02000000000000000000" pitchFamily="2" charset="0"/>
                <a:ea typeface="Roboto Condensed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Roboto Condensed Light" panose="02000000000000000000" pitchFamily="2" charset="0"/>
                <a:ea typeface="Roboto Condensed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Roboto Condensed Light" panose="02000000000000000000" pitchFamily="2" charset="0"/>
                <a:ea typeface="Roboto Condensed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The employee raises the issue of dependent care challenges they are experiencing with their manager and asks for temporary accommodation while they figure out a care plan.</a:t>
            </a:r>
          </a:p>
        </p:txBody>
      </p:sp>
      <p:sp>
        <p:nvSpPr>
          <p:cNvPr id="26" name="object 16">
            <a:extLst>
              <a:ext uri="{FF2B5EF4-FFF2-40B4-BE49-F238E27FC236}">
                <a16:creationId xmlns:a16="http://schemas.microsoft.com/office/drawing/2014/main" id="{806BC1F1-1A64-4297-A8C6-7B0E99165E06}"/>
              </a:ext>
            </a:extLst>
          </p:cNvPr>
          <p:cNvSpPr/>
          <p:nvPr/>
        </p:nvSpPr>
        <p:spPr>
          <a:xfrm>
            <a:off x="1935226" y="2453796"/>
            <a:ext cx="3700877" cy="54000"/>
          </a:xfrm>
          <a:custGeom>
            <a:avLst/>
            <a:gdLst/>
            <a:ahLst/>
            <a:cxnLst/>
            <a:rect l="l" t="t" r="r" b="b"/>
            <a:pathLst>
              <a:path w="6284595" h="20955">
                <a:moveTo>
                  <a:pt x="0" y="20941"/>
                </a:moveTo>
                <a:lnTo>
                  <a:pt x="6284279" y="20941"/>
                </a:lnTo>
                <a:lnTo>
                  <a:pt x="6284279" y="0"/>
                </a:lnTo>
                <a:lnTo>
                  <a:pt x="0" y="0"/>
                </a:lnTo>
                <a:lnTo>
                  <a:pt x="0" y="20941"/>
                </a:lnTo>
                <a:close/>
              </a:path>
            </a:pathLst>
          </a:custGeom>
          <a:solidFill>
            <a:srgbClr val="41439A"/>
          </a:solidFill>
        </p:spPr>
        <p:txBody>
          <a:bodyPr wrap="square" lIns="0" tIns="0" rIns="0" bIns="0" rtlCol="0">
            <a:noAutofit/>
          </a:bodyPr>
          <a:lstStyle/>
          <a:p>
            <a:endParaRPr sz="662">
              <a:latin typeface="Roboto Condensed Light" panose="02000000000000000000" pitchFamily="2" charset="0"/>
            </a:endParaRPr>
          </a:p>
        </p:txBody>
      </p:sp>
      <p:sp>
        <p:nvSpPr>
          <p:cNvPr id="27" name="Text Placeholder 23">
            <a:extLst>
              <a:ext uri="{FF2B5EF4-FFF2-40B4-BE49-F238E27FC236}">
                <a16:creationId xmlns:a16="http://schemas.microsoft.com/office/drawing/2014/main" id="{199AF5F1-AF77-4B79-8496-C0F05BD3B6CE}"/>
              </a:ext>
            </a:extLst>
          </p:cNvPr>
          <p:cNvSpPr txBox="1">
            <a:spLocks/>
          </p:cNvSpPr>
          <p:nvPr/>
        </p:nvSpPr>
        <p:spPr>
          <a:xfrm>
            <a:off x="1935226" y="2699561"/>
            <a:ext cx="3696155" cy="379405"/>
          </a:xfrm>
          <a:prstGeom prst="rect">
            <a:avLst/>
          </a:prstGeom>
          <a:solidFill>
            <a:schemeClr val="bg1"/>
          </a:solidFill>
        </p:spPr>
        <p:txBody>
          <a:bodyPr lIns="180000" rIns="180000">
            <a:no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rgbClr val="41439A"/>
                </a:solidFill>
                <a:latin typeface="Montserrat SemiBold"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ontserrat SemiBold"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ontserrat SemiBold"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ontserrat SemiBold"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ontserrat SemiBold"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Employee Initiated</a:t>
            </a:r>
          </a:p>
        </p:txBody>
      </p:sp>
      <p:sp>
        <p:nvSpPr>
          <p:cNvPr id="28" name="Text Placeholder 26">
            <a:extLst>
              <a:ext uri="{FF2B5EF4-FFF2-40B4-BE49-F238E27FC236}">
                <a16:creationId xmlns:a16="http://schemas.microsoft.com/office/drawing/2014/main" id="{6DF4B54E-54E8-466B-A3D9-266838B40F13}"/>
              </a:ext>
            </a:extLst>
          </p:cNvPr>
          <p:cNvSpPr txBox="1">
            <a:spLocks/>
          </p:cNvSpPr>
          <p:nvPr/>
        </p:nvSpPr>
        <p:spPr>
          <a:xfrm>
            <a:off x="6706688" y="2501333"/>
            <a:ext cx="3696155" cy="2268432"/>
          </a:xfrm>
          <a:prstGeom prst="rect">
            <a:avLst/>
          </a:prstGeom>
          <a:solidFill>
            <a:schemeClr val="bg1"/>
          </a:solidFill>
          <a:effectLst>
            <a:outerShdw blurRad="254000" sx="102000" sy="102000" algn="ctr" rotWithShape="0">
              <a:prstClr val="black">
                <a:alpha val="25000"/>
              </a:prstClr>
            </a:outerShdw>
          </a:effectLst>
        </p:spPr>
        <p:txBody>
          <a:bodyPr wrap="square" lIns="180000" tIns="612000" rIns="180000" bIns="180000">
            <a:noAutofit/>
          </a:bodyPr>
          <a:lstStyle>
            <a:lvl1pPr marL="0" indent="0" algn="l" defTabSz="914400" rtl="0" eaLnBrk="1" latinLnBrk="0" hangingPunct="1">
              <a:lnSpc>
                <a:spcPct val="110000"/>
              </a:lnSpc>
              <a:spcBef>
                <a:spcPts val="1000"/>
              </a:spcBef>
              <a:buFont typeface="Arial" panose="020B0604020202020204" pitchFamily="34" charset="0"/>
              <a:buNone/>
              <a:defRPr sz="1400" b="0" i="0" kern="1200">
                <a:solidFill>
                  <a:srgbClr val="000000"/>
                </a:solidFill>
                <a:latin typeface="Roboto Condensed Light" panose="02000000000000000000" pitchFamily="2" charset="0"/>
                <a:ea typeface="Roboto Condensed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Roboto Condensed Light" panose="02000000000000000000" pitchFamily="2" charset="0"/>
                <a:ea typeface="Roboto Condensed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Roboto Condensed Light" panose="02000000000000000000" pitchFamily="2" charset="0"/>
                <a:ea typeface="Roboto Condensed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Roboto Condensed Light" panose="02000000000000000000" pitchFamily="2" charset="0"/>
                <a:ea typeface="Roboto Condensed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Roboto Condensed Light" panose="02000000000000000000" pitchFamily="2" charset="0"/>
                <a:ea typeface="Roboto Condensed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The manager observes a reduction in hours by the employee while working from home and knows the individual is now caring for dependents at home as a result of the closure of regular care services.</a:t>
            </a:r>
          </a:p>
        </p:txBody>
      </p:sp>
      <p:sp>
        <p:nvSpPr>
          <p:cNvPr id="29" name="Text Placeholder 23">
            <a:extLst>
              <a:ext uri="{FF2B5EF4-FFF2-40B4-BE49-F238E27FC236}">
                <a16:creationId xmlns:a16="http://schemas.microsoft.com/office/drawing/2014/main" id="{0BEFAE76-0404-4565-A8F2-F0C824F5DAB8}"/>
              </a:ext>
            </a:extLst>
          </p:cNvPr>
          <p:cNvSpPr txBox="1">
            <a:spLocks/>
          </p:cNvSpPr>
          <p:nvPr/>
        </p:nvSpPr>
        <p:spPr>
          <a:xfrm>
            <a:off x="6706688" y="2699561"/>
            <a:ext cx="3696155" cy="379405"/>
          </a:xfrm>
          <a:prstGeom prst="rect">
            <a:avLst/>
          </a:prstGeom>
          <a:solidFill>
            <a:schemeClr val="bg1"/>
          </a:solidFill>
        </p:spPr>
        <p:txBody>
          <a:bodyPr lIns="180000" rIns="180000">
            <a:no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rgbClr val="41439A"/>
                </a:solidFill>
                <a:latin typeface="Montserrat SemiBold"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ontserrat SemiBold"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ontserrat SemiBold"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ontserrat SemiBold"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ontserrat SemiBold"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Manager Initiated</a:t>
            </a:r>
          </a:p>
        </p:txBody>
      </p:sp>
      <p:sp>
        <p:nvSpPr>
          <p:cNvPr id="30" name="object 16">
            <a:extLst>
              <a:ext uri="{FF2B5EF4-FFF2-40B4-BE49-F238E27FC236}">
                <a16:creationId xmlns:a16="http://schemas.microsoft.com/office/drawing/2014/main" id="{1EF4A1E9-44B0-4710-A838-7A6071F2E9A0}"/>
              </a:ext>
            </a:extLst>
          </p:cNvPr>
          <p:cNvSpPr/>
          <p:nvPr/>
        </p:nvSpPr>
        <p:spPr>
          <a:xfrm>
            <a:off x="6705267" y="2453796"/>
            <a:ext cx="3700877" cy="54000"/>
          </a:xfrm>
          <a:custGeom>
            <a:avLst/>
            <a:gdLst/>
            <a:ahLst/>
            <a:cxnLst/>
            <a:rect l="l" t="t" r="r" b="b"/>
            <a:pathLst>
              <a:path w="6284595" h="20955">
                <a:moveTo>
                  <a:pt x="0" y="20941"/>
                </a:moveTo>
                <a:lnTo>
                  <a:pt x="6284279" y="20941"/>
                </a:lnTo>
                <a:lnTo>
                  <a:pt x="6284279" y="0"/>
                </a:lnTo>
                <a:lnTo>
                  <a:pt x="0" y="0"/>
                </a:lnTo>
                <a:lnTo>
                  <a:pt x="0" y="20941"/>
                </a:lnTo>
                <a:close/>
              </a:path>
            </a:pathLst>
          </a:custGeom>
          <a:solidFill>
            <a:srgbClr val="41439A"/>
          </a:solidFill>
        </p:spPr>
        <p:txBody>
          <a:bodyPr wrap="square" lIns="0" tIns="0" rIns="0" bIns="0" rtlCol="0">
            <a:noAutofit/>
          </a:bodyPr>
          <a:lstStyle/>
          <a:p>
            <a:endParaRPr sz="662">
              <a:latin typeface="Roboto Condensed Light" panose="02000000000000000000" pitchFamily="2" charset="0"/>
            </a:endParaRPr>
          </a:p>
        </p:txBody>
      </p:sp>
    </p:spTree>
    <p:extLst>
      <p:ext uri="{BB962C8B-B14F-4D97-AF65-F5344CB8AC3E}">
        <p14:creationId xmlns:p14="http://schemas.microsoft.com/office/powerpoint/2010/main" val="2543767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EB923-D4F6-E94C-814E-8C31A0E743B5}"/>
              </a:ext>
            </a:extLst>
          </p:cNvPr>
          <p:cNvSpPr>
            <a:spLocks noGrp="1"/>
          </p:cNvSpPr>
          <p:nvPr>
            <p:ph type="title"/>
          </p:nvPr>
        </p:nvSpPr>
        <p:spPr>
          <a:xfrm>
            <a:off x="354106" y="530021"/>
            <a:ext cx="3626767" cy="1163598"/>
          </a:xfrm>
        </p:spPr>
        <p:txBody>
          <a:bodyPr/>
          <a:lstStyle/>
          <a:p>
            <a:r>
              <a:rPr lang="en-CA" sz="2400" spc="-79">
                <a:solidFill>
                  <a:srgbClr val="717171"/>
                </a:solidFill>
              </a:rPr>
              <a:t>E</a:t>
            </a:r>
            <a:r>
              <a:rPr lang="en-CA" sz="2400" spc="-130">
                <a:solidFill>
                  <a:srgbClr val="717171"/>
                </a:solidFill>
              </a:rPr>
              <a:t>x</a:t>
            </a:r>
            <a:r>
              <a:rPr lang="en-CA" sz="2400" spc="-79">
                <a:solidFill>
                  <a:srgbClr val="717171"/>
                </a:solidFill>
              </a:rPr>
              <a:t>ecuti</a:t>
            </a:r>
            <a:r>
              <a:rPr lang="en-CA" sz="2400" spc="-158">
                <a:solidFill>
                  <a:srgbClr val="717171"/>
                </a:solidFill>
              </a:rPr>
              <a:t>v</a:t>
            </a:r>
            <a:r>
              <a:rPr lang="en-CA" sz="2400" spc="-3">
                <a:solidFill>
                  <a:srgbClr val="717171"/>
                </a:solidFill>
              </a:rPr>
              <a:t>e </a:t>
            </a:r>
            <a:r>
              <a:rPr lang="en-CA" sz="2400" spc="-42">
                <a:solidFill>
                  <a:srgbClr val="717171"/>
                </a:solidFill>
              </a:rPr>
              <a:t>Summary</a:t>
            </a:r>
            <a:endParaRPr lang="en-US" sz="2400">
              <a:solidFill>
                <a:srgbClr val="717171"/>
              </a:solidFill>
            </a:endParaRPr>
          </a:p>
        </p:txBody>
      </p:sp>
      <p:sp>
        <p:nvSpPr>
          <p:cNvPr id="4" name="Text Placeholder 3">
            <a:extLst>
              <a:ext uri="{FF2B5EF4-FFF2-40B4-BE49-F238E27FC236}">
                <a16:creationId xmlns:a16="http://schemas.microsoft.com/office/drawing/2014/main" id="{27793FA1-A38B-2C4F-AAC9-FBF515D54EB3}"/>
              </a:ext>
            </a:extLst>
          </p:cNvPr>
          <p:cNvSpPr>
            <a:spLocks noGrp="1"/>
          </p:cNvSpPr>
          <p:nvPr>
            <p:ph type="body" sz="quarter" idx="12"/>
          </p:nvPr>
        </p:nvSpPr>
        <p:spPr>
          <a:xfrm>
            <a:off x="2551889" y="2187228"/>
            <a:ext cx="8947582" cy="1049402"/>
          </a:xfrm>
          <a:prstGeom prst="rect">
            <a:avLst/>
          </a:prstGeom>
        </p:spPr>
        <p:txBody>
          <a:bodyPr/>
          <a:lstStyle/>
          <a:p>
            <a:r>
              <a:rPr lang="en-US"/>
              <a:t>Remote work generally has challenges connected to ensuring employees are working as productively as possible. Caring for dependents such as children and elders can also pose a challenge to maintaining employee presence in the office and productively carrying out work. </a:t>
            </a:r>
          </a:p>
        </p:txBody>
      </p:sp>
      <p:sp>
        <p:nvSpPr>
          <p:cNvPr id="7" name="Text Placeholder 6">
            <a:extLst>
              <a:ext uri="{FF2B5EF4-FFF2-40B4-BE49-F238E27FC236}">
                <a16:creationId xmlns:a16="http://schemas.microsoft.com/office/drawing/2014/main" id="{59A6EC1C-F28C-7B4C-8F22-A6457C4B8A70}"/>
              </a:ext>
            </a:extLst>
          </p:cNvPr>
          <p:cNvSpPr>
            <a:spLocks noGrp="1"/>
          </p:cNvSpPr>
          <p:nvPr>
            <p:ph type="body" sz="quarter" idx="13"/>
          </p:nvPr>
        </p:nvSpPr>
        <p:spPr>
          <a:prstGeom prst="rect">
            <a:avLst/>
          </a:prstGeom>
        </p:spPr>
        <p:txBody>
          <a:bodyPr/>
          <a:lstStyle/>
          <a:p>
            <a:r>
              <a:rPr lang="en-US"/>
              <a:t>Situation</a:t>
            </a:r>
          </a:p>
        </p:txBody>
      </p:sp>
      <p:sp>
        <p:nvSpPr>
          <p:cNvPr id="9" name="Text Placeholder 8">
            <a:extLst>
              <a:ext uri="{FF2B5EF4-FFF2-40B4-BE49-F238E27FC236}">
                <a16:creationId xmlns:a16="http://schemas.microsoft.com/office/drawing/2014/main" id="{6C42E00F-3E3D-DB41-AFB7-AF68944040C3}"/>
              </a:ext>
            </a:extLst>
          </p:cNvPr>
          <p:cNvSpPr>
            <a:spLocks noGrp="1"/>
          </p:cNvSpPr>
          <p:nvPr>
            <p:ph type="body" sz="quarter" idx="14"/>
          </p:nvPr>
        </p:nvSpPr>
        <p:spPr>
          <a:xfrm>
            <a:off x="2531324" y="3307292"/>
            <a:ext cx="8968147" cy="1049402"/>
          </a:xfrm>
          <a:prstGeom prst="rect">
            <a:avLst/>
          </a:prstGeom>
        </p:spPr>
        <p:txBody>
          <a:bodyPr/>
          <a:lstStyle/>
          <a:p>
            <a:r>
              <a:rPr lang="en-US"/>
              <a:t>During this time of uncertainty, previous arrangements to care for children or an aging parent are may no longer be available due to the closing of schools, daycares, recreation centers, and senior centers, as well as in-home attendants who may be not be able to work. The unknown timelines connected to the pandemic also make financial future of organizations less predictable, forcing organizations to take a closer look at how they are managing their finances.</a:t>
            </a:r>
          </a:p>
        </p:txBody>
      </p:sp>
      <p:sp>
        <p:nvSpPr>
          <p:cNvPr id="8" name="Text Placeholder 7">
            <a:extLst>
              <a:ext uri="{FF2B5EF4-FFF2-40B4-BE49-F238E27FC236}">
                <a16:creationId xmlns:a16="http://schemas.microsoft.com/office/drawing/2014/main" id="{90AD9441-D636-F047-A10D-3ADBEEBBB987}"/>
              </a:ext>
            </a:extLst>
          </p:cNvPr>
          <p:cNvSpPr>
            <a:spLocks noGrp="1"/>
          </p:cNvSpPr>
          <p:nvPr>
            <p:ph type="body" sz="quarter" idx="15"/>
          </p:nvPr>
        </p:nvSpPr>
        <p:spPr>
          <a:prstGeom prst="rect">
            <a:avLst/>
          </a:prstGeom>
        </p:spPr>
        <p:txBody>
          <a:bodyPr/>
          <a:lstStyle/>
          <a:p>
            <a:pPr>
              <a:lnSpc>
                <a:spcPct val="110000"/>
              </a:lnSpc>
            </a:pPr>
            <a:r>
              <a:rPr lang="en-US">
                <a:solidFill>
                  <a:schemeClr val="accent6"/>
                </a:solidFill>
              </a:rPr>
              <a:t>Complication</a:t>
            </a:r>
          </a:p>
        </p:txBody>
      </p:sp>
      <p:sp>
        <p:nvSpPr>
          <p:cNvPr id="6" name="Text Placeholder 5">
            <a:extLst>
              <a:ext uri="{FF2B5EF4-FFF2-40B4-BE49-F238E27FC236}">
                <a16:creationId xmlns:a16="http://schemas.microsoft.com/office/drawing/2014/main" id="{A7C9325C-82FA-1447-94F3-75405DB036ED}"/>
              </a:ext>
            </a:extLst>
          </p:cNvPr>
          <p:cNvSpPr>
            <a:spLocks noGrp="1"/>
          </p:cNvSpPr>
          <p:nvPr>
            <p:ph type="body" sz="quarter" idx="16"/>
          </p:nvPr>
        </p:nvSpPr>
        <p:spPr>
          <a:xfrm>
            <a:off x="2531324" y="4547687"/>
            <a:ext cx="8968146" cy="1049402"/>
          </a:xfrm>
          <a:prstGeom prst="rect">
            <a:avLst/>
          </a:prstGeom>
        </p:spPr>
        <p:txBody>
          <a:bodyPr/>
          <a:lstStyle/>
          <a:p>
            <a:pPr>
              <a:lnSpc>
                <a:spcPct val="110000"/>
              </a:lnSpc>
            </a:pPr>
            <a:r>
              <a:rPr lang="en-US"/>
              <a:t>Follow our process for developing a policy that will provide guidance on expected levels of performance and temporary accommodations to work hours and pay so you can mitigate some of the negative impacts associated with disruptions caused by a pandemic.</a:t>
            </a:r>
            <a:endParaRPr lang="en-US">
              <a:solidFill>
                <a:srgbClr val="000000"/>
              </a:solidFill>
            </a:endParaRPr>
          </a:p>
          <a:p>
            <a:pPr>
              <a:lnSpc>
                <a:spcPct val="110000"/>
              </a:lnSpc>
            </a:pPr>
            <a:endParaRPr lang="en-US">
              <a:solidFill>
                <a:srgbClr val="000000"/>
              </a:solidFill>
            </a:endParaRPr>
          </a:p>
          <a:p>
            <a:pPr>
              <a:lnSpc>
                <a:spcPct val="110000"/>
              </a:lnSpc>
            </a:pPr>
            <a:endParaRPr lang="en-US">
              <a:solidFill>
                <a:srgbClr val="000000"/>
              </a:solidFill>
            </a:endParaRPr>
          </a:p>
        </p:txBody>
      </p:sp>
      <p:sp>
        <p:nvSpPr>
          <p:cNvPr id="5" name="Text Placeholder 4">
            <a:extLst>
              <a:ext uri="{FF2B5EF4-FFF2-40B4-BE49-F238E27FC236}">
                <a16:creationId xmlns:a16="http://schemas.microsoft.com/office/drawing/2014/main" id="{80005E5B-FABC-E34E-BB01-080338E4F048}"/>
              </a:ext>
            </a:extLst>
          </p:cNvPr>
          <p:cNvSpPr>
            <a:spLocks noGrp="1"/>
          </p:cNvSpPr>
          <p:nvPr>
            <p:ph type="body" sz="quarter" idx="17"/>
          </p:nvPr>
        </p:nvSpPr>
        <p:spPr>
          <a:prstGeom prst="rect">
            <a:avLst/>
          </a:prstGeom>
        </p:spPr>
        <p:txBody>
          <a:bodyPr/>
          <a:lstStyle/>
          <a:p>
            <a:r>
              <a:rPr lang="en-US"/>
              <a:t>Solution</a:t>
            </a:r>
          </a:p>
        </p:txBody>
      </p:sp>
      <p:sp>
        <p:nvSpPr>
          <p:cNvPr id="12" name="TextBox 11">
            <a:extLst>
              <a:ext uri="{FF2B5EF4-FFF2-40B4-BE49-F238E27FC236}">
                <a16:creationId xmlns:a16="http://schemas.microsoft.com/office/drawing/2014/main" id="{256D89E9-065E-CD4E-92E4-8A20DF5E9134}"/>
              </a:ext>
            </a:extLst>
          </p:cNvPr>
          <p:cNvSpPr txBox="1"/>
          <p:nvPr/>
        </p:nvSpPr>
        <p:spPr>
          <a:xfrm>
            <a:off x="3420932" y="5723068"/>
            <a:ext cx="0" cy="0"/>
          </a:xfrm>
          <a:prstGeom prst="rect">
            <a:avLst/>
          </a:prstGeom>
        </p:spPr>
        <p:txBody>
          <a:bodyPr wrap="none" lIns="0" tIns="0" rIns="0" bIns="0" numCol="1" spcCol="360000" rtlCol="0">
            <a:noAutofit/>
          </a:bodyPr>
          <a:lstStyle/>
          <a:p>
            <a:pPr marL="0" indent="0" algn="l">
              <a:lnSpc>
                <a:spcPct val="110000"/>
              </a:lnSpc>
              <a:buNone/>
            </a:pPr>
            <a:endParaRPr lang="en-US" sz="1400">
              <a:latin typeface="Roboto Condensed Light" panose="02000000000000000000" pitchFamily="2" charset="0"/>
              <a:ea typeface="Roboto Condensed Light" panose="02000000000000000000" pitchFamily="2" charset="0"/>
            </a:endParaRPr>
          </a:p>
        </p:txBody>
      </p:sp>
      <p:sp>
        <p:nvSpPr>
          <p:cNvPr id="3" name="TextBox 2">
            <a:extLst>
              <a:ext uri="{FF2B5EF4-FFF2-40B4-BE49-F238E27FC236}">
                <a16:creationId xmlns:a16="http://schemas.microsoft.com/office/drawing/2014/main" id="{DA036052-053B-B348-B699-44AC73505C2F}"/>
              </a:ext>
            </a:extLst>
          </p:cNvPr>
          <p:cNvSpPr txBox="1"/>
          <p:nvPr/>
        </p:nvSpPr>
        <p:spPr>
          <a:xfrm>
            <a:off x="8355106" y="869576"/>
            <a:ext cx="0" cy="0"/>
          </a:xfrm>
          <a:prstGeom prst="rect">
            <a:avLst/>
          </a:prstGeom>
        </p:spPr>
        <p:txBody>
          <a:bodyPr wrap="none" lIns="0" tIns="0" rIns="0" bIns="0" numCol="1" spcCol="360000" rtlCol="0">
            <a:noAutofit/>
          </a:bodyPr>
          <a:lstStyle/>
          <a:p>
            <a:pPr marL="0" indent="0" algn="l">
              <a:lnSpc>
                <a:spcPct val="110000"/>
              </a:lnSpc>
              <a:buNone/>
            </a:pPr>
            <a:endParaRPr lang="en-US" sz="1400">
              <a:latin typeface="Roboto Condensed Light" panose="02000000000000000000" pitchFamily="2" charset="0"/>
              <a:ea typeface="Roboto Condensed Light" panose="02000000000000000000" pitchFamily="2" charset="0"/>
            </a:endParaRPr>
          </a:p>
        </p:txBody>
      </p:sp>
      <p:sp>
        <p:nvSpPr>
          <p:cNvPr id="11" name="Rectangle 10">
            <a:extLst>
              <a:ext uri="{FF2B5EF4-FFF2-40B4-BE49-F238E27FC236}">
                <a16:creationId xmlns:a16="http://schemas.microsoft.com/office/drawing/2014/main" id="{996909AA-322B-4CB5-A307-8BC5BF66B804}"/>
              </a:ext>
            </a:extLst>
          </p:cNvPr>
          <p:cNvSpPr/>
          <p:nvPr/>
        </p:nvSpPr>
        <p:spPr>
          <a:xfrm>
            <a:off x="354106" y="2571546"/>
            <a:ext cx="1800000" cy="54000"/>
          </a:xfrm>
          <a:prstGeom prst="rect">
            <a:avLst/>
          </a:prstGeom>
          <a:solidFill>
            <a:srgbClr val="B325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latin typeface="Roboto Condensed Light" panose="02000000000000000000" pitchFamily="2" charset="0"/>
            </a:endParaRPr>
          </a:p>
        </p:txBody>
      </p:sp>
      <p:sp>
        <p:nvSpPr>
          <p:cNvPr id="13" name="Rectangle 12">
            <a:extLst>
              <a:ext uri="{FF2B5EF4-FFF2-40B4-BE49-F238E27FC236}">
                <a16:creationId xmlns:a16="http://schemas.microsoft.com/office/drawing/2014/main" id="{4B32CCE6-E19D-4F89-8F6D-8FDA566CEC86}"/>
              </a:ext>
            </a:extLst>
          </p:cNvPr>
          <p:cNvSpPr/>
          <p:nvPr/>
        </p:nvSpPr>
        <p:spPr>
          <a:xfrm>
            <a:off x="354106" y="3757286"/>
            <a:ext cx="1800000" cy="54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latin typeface="Roboto Condensed Light" panose="02000000000000000000" pitchFamily="2" charset="0"/>
            </a:endParaRPr>
          </a:p>
        </p:txBody>
      </p:sp>
      <p:sp>
        <p:nvSpPr>
          <p:cNvPr id="14" name="Rectangle 13">
            <a:extLst>
              <a:ext uri="{FF2B5EF4-FFF2-40B4-BE49-F238E27FC236}">
                <a16:creationId xmlns:a16="http://schemas.microsoft.com/office/drawing/2014/main" id="{1DB90BB2-E900-494D-8F3A-8128252972FD}"/>
              </a:ext>
            </a:extLst>
          </p:cNvPr>
          <p:cNvSpPr/>
          <p:nvPr/>
        </p:nvSpPr>
        <p:spPr>
          <a:xfrm>
            <a:off x="354106" y="4983562"/>
            <a:ext cx="1800000" cy="54000"/>
          </a:xfrm>
          <a:prstGeom prst="rect">
            <a:avLst/>
          </a:prstGeom>
          <a:solidFill>
            <a:srgbClr val="2B9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latin typeface="Roboto Condensed Light" panose="02000000000000000000" pitchFamily="2" charset="0"/>
            </a:endParaRPr>
          </a:p>
        </p:txBody>
      </p:sp>
    </p:spTree>
    <p:extLst>
      <p:ext uri="{BB962C8B-B14F-4D97-AF65-F5344CB8AC3E}">
        <p14:creationId xmlns:p14="http://schemas.microsoft.com/office/powerpoint/2010/main" val="789819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A9EB671C-0F6A-CF42-8E3C-8155D709DD51}"/>
              </a:ext>
            </a:extLst>
          </p:cNvPr>
          <p:cNvSpPr>
            <a:spLocks noGrp="1"/>
          </p:cNvSpPr>
          <p:nvPr>
            <p:ph type="title" idx="4294967295"/>
          </p:nvPr>
        </p:nvSpPr>
        <p:spPr>
          <a:xfrm>
            <a:off x="350793" y="538606"/>
            <a:ext cx="7715250" cy="519112"/>
          </a:xfrm>
        </p:spPr>
        <p:txBody>
          <a:bodyPr/>
          <a:lstStyle/>
          <a:p>
            <a:r>
              <a:rPr lang="en-CA">
                <a:solidFill>
                  <a:srgbClr val="636363"/>
                </a:solidFill>
              </a:rPr>
              <a:t>Step 2</a:t>
            </a:r>
            <a:br>
              <a:rPr lang="en-CA">
                <a:solidFill>
                  <a:srgbClr val="636363"/>
                </a:solidFill>
              </a:rPr>
            </a:br>
            <a:endParaRPr lang="en-US"/>
          </a:p>
        </p:txBody>
      </p:sp>
      <p:sp>
        <p:nvSpPr>
          <p:cNvPr id="34" name="Text Placeholder 33">
            <a:extLst>
              <a:ext uri="{FF2B5EF4-FFF2-40B4-BE49-F238E27FC236}">
                <a16:creationId xmlns:a16="http://schemas.microsoft.com/office/drawing/2014/main" id="{6D284C46-39FD-3547-8CBC-FB0074A653CD}"/>
              </a:ext>
            </a:extLst>
          </p:cNvPr>
          <p:cNvSpPr>
            <a:spLocks noGrp="1"/>
          </p:cNvSpPr>
          <p:nvPr>
            <p:ph type="body" sz="quarter" idx="4294967295"/>
          </p:nvPr>
        </p:nvSpPr>
        <p:spPr>
          <a:xfrm>
            <a:off x="350793" y="1249483"/>
            <a:ext cx="5686425" cy="455613"/>
          </a:xfrm>
          <a:prstGeom prst="rect">
            <a:avLst/>
          </a:prstGeom>
        </p:spPr>
        <p:txBody>
          <a:bodyPr/>
          <a:lstStyle/>
          <a:p>
            <a:pPr marL="0" indent="0">
              <a:buNone/>
            </a:pPr>
            <a:r>
              <a:rPr lang="en-US" sz="2001">
                <a:solidFill>
                  <a:srgbClr val="919191"/>
                </a:solidFill>
                <a:cs typeface="Arial"/>
              </a:rPr>
              <a:t>Review existing policies &amp; legal requirements</a:t>
            </a:r>
            <a:endParaRPr lang="en-CA" sz="2001">
              <a:cs typeface="Arial"/>
            </a:endParaRPr>
          </a:p>
        </p:txBody>
      </p:sp>
      <p:pic>
        <p:nvPicPr>
          <p:cNvPr id="14" name="Picture 13">
            <a:extLst>
              <a:ext uri="{FF2B5EF4-FFF2-40B4-BE49-F238E27FC236}">
                <a16:creationId xmlns:a16="http://schemas.microsoft.com/office/drawing/2014/main" id="{8427633E-0156-4389-AD95-3E1476028B65}"/>
              </a:ext>
            </a:extLst>
          </p:cNvPr>
          <p:cNvPicPr>
            <a:picLocks noChangeAspect="1"/>
          </p:cNvPicPr>
          <p:nvPr/>
        </p:nvPicPr>
        <p:blipFill rotWithShape="1">
          <a:blip r:embed="rId3" cstate="screen">
            <a:alphaModFix amt="17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t="10604"/>
          <a:stretch/>
        </p:blipFill>
        <p:spPr>
          <a:xfrm>
            <a:off x="350793" y="1719990"/>
            <a:ext cx="11614965" cy="4309178"/>
          </a:xfrm>
          <a:prstGeom prst="rect">
            <a:avLst/>
          </a:prstGeom>
        </p:spPr>
      </p:pic>
      <p:sp>
        <p:nvSpPr>
          <p:cNvPr id="15" name="TextBox 14">
            <a:extLst>
              <a:ext uri="{FF2B5EF4-FFF2-40B4-BE49-F238E27FC236}">
                <a16:creationId xmlns:a16="http://schemas.microsoft.com/office/drawing/2014/main" id="{C916638F-A058-499E-8E5E-3246DB31AFEB}"/>
              </a:ext>
            </a:extLst>
          </p:cNvPr>
          <p:cNvSpPr txBox="1"/>
          <p:nvPr/>
        </p:nvSpPr>
        <p:spPr>
          <a:xfrm>
            <a:off x="3532551" y="2494175"/>
            <a:ext cx="2444168" cy="738664"/>
          </a:xfrm>
          <a:prstGeom prst="rect">
            <a:avLst/>
          </a:prstGeom>
        </p:spPr>
        <p:txBody>
          <a:bodyPr vert="horz" wrap="square" lIns="0" tIns="0" rIns="0" bIns="0" rtlCol="0">
            <a:spAutoFit/>
          </a:bodyPr>
          <a:lstStyle/>
          <a:p>
            <a:pPr marL="289946" marR="242975" lvl="1" algn="ctr">
              <a:spcBef>
                <a:spcPts val="55"/>
              </a:spcBef>
            </a:pPr>
            <a:r>
              <a:rPr lang="en-US" sz="1600" spc="-30">
                <a:solidFill>
                  <a:srgbClr val="2576B7"/>
                </a:solidFill>
                <a:latin typeface="Montserrat" pitchFamily="2" charset="77"/>
                <a:cs typeface="Arial Narrow"/>
              </a:rPr>
              <a:t>Suggested policies &amp; legislation to review</a:t>
            </a:r>
          </a:p>
        </p:txBody>
      </p:sp>
      <p:sp>
        <p:nvSpPr>
          <p:cNvPr id="16" name="Text Placeholder 7">
            <a:extLst>
              <a:ext uri="{FF2B5EF4-FFF2-40B4-BE49-F238E27FC236}">
                <a16:creationId xmlns:a16="http://schemas.microsoft.com/office/drawing/2014/main" id="{AE09017A-E088-4C47-828A-3A145C755A63}"/>
              </a:ext>
            </a:extLst>
          </p:cNvPr>
          <p:cNvSpPr txBox="1">
            <a:spLocks/>
          </p:cNvSpPr>
          <p:nvPr/>
        </p:nvSpPr>
        <p:spPr>
          <a:xfrm>
            <a:off x="3910890" y="3437926"/>
            <a:ext cx="1813302" cy="1547356"/>
          </a:xfrm>
          <a:prstGeom prst="rect">
            <a:avLst/>
          </a:prstGeom>
        </p:spPr>
        <p:txBody>
          <a:bodyPr lIns="0" tIns="0" rIns="0" bIns="0" numCol="1" spcCol="360000">
            <a:noAutofit/>
          </a:bodyPr>
          <a:lstStyle>
            <a:defPPr>
              <a:defRPr lang="en-US"/>
            </a:defPPr>
            <a:lvl1pPr indent="0" algn="ctr" defTabSz="914400">
              <a:lnSpc>
                <a:spcPts val="2000"/>
              </a:lnSpc>
              <a:spcBef>
                <a:spcPts val="1000"/>
              </a:spcBef>
              <a:buFont typeface="Arial" panose="020B0604020202020204" pitchFamily="34" charset="0"/>
              <a:buNone/>
              <a:defRPr sz="1100" b="0" i="0">
                <a:solidFill>
                  <a:srgbClr val="4A4A4A"/>
                </a:solidFill>
                <a:latin typeface="Montserrat Light" pitchFamily="2" charset="77"/>
                <a:cs typeface="Arial Narrow" panose="020B0604020202020204" pitchFamily="34" charset="0"/>
              </a:defRPr>
            </a:lvl1pPr>
            <a:lvl2pPr marL="457200" indent="0" defTabSz="914400">
              <a:lnSpc>
                <a:spcPts val="1700"/>
              </a:lnSpc>
              <a:spcBef>
                <a:spcPts val="500"/>
              </a:spcBef>
              <a:buFont typeface="Arial" panose="020B0604020202020204" pitchFamily="34" charset="0"/>
              <a:buNone/>
              <a:defRPr sz="1400">
                <a:solidFill>
                  <a:srgbClr val="4B4B4B"/>
                </a:solidFill>
                <a:latin typeface="Arial" panose="020B0604020202020204" pitchFamily="34" charset="0"/>
                <a:cs typeface="Arial" panose="020B0604020202020204" pitchFamily="34" charset="0"/>
              </a:defRPr>
            </a:lvl2pPr>
            <a:lvl3pPr marL="914400" indent="0" defTabSz="914400">
              <a:lnSpc>
                <a:spcPts val="1700"/>
              </a:lnSpc>
              <a:spcBef>
                <a:spcPts val="500"/>
              </a:spcBef>
              <a:buFont typeface="Arial" panose="020B0604020202020204" pitchFamily="34" charset="0"/>
              <a:buNone/>
              <a:defRPr sz="1400">
                <a:solidFill>
                  <a:srgbClr val="4B4B4B"/>
                </a:solidFill>
                <a:latin typeface="Arial" panose="020B0604020202020204" pitchFamily="34" charset="0"/>
                <a:cs typeface="Arial" panose="020B0604020202020204" pitchFamily="34" charset="0"/>
              </a:defRPr>
            </a:lvl3pPr>
            <a:lvl4pPr marL="1371600" indent="0" defTabSz="914400">
              <a:lnSpc>
                <a:spcPts val="1700"/>
              </a:lnSpc>
              <a:spcBef>
                <a:spcPts val="500"/>
              </a:spcBef>
              <a:buFont typeface="Arial" panose="020B0604020202020204" pitchFamily="34" charset="0"/>
              <a:buNone/>
              <a:defRPr sz="1400">
                <a:solidFill>
                  <a:srgbClr val="4B4B4B"/>
                </a:solidFill>
                <a:latin typeface="Arial" panose="020B0604020202020204" pitchFamily="34" charset="0"/>
                <a:cs typeface="Arial" panose="020B0604020202020204" pitchFamily="34" charset="0"/>
              </a:defRPr>
            </a:lvl4pPr>
            <a:lvl5pPr marL="1828800" indent="0" defTabSz="914400">
              <a:lnSpc>
                <a:spcPts val="1700"/>
              </a:lnSpc>
              <a:spcBef>
                <a:spcPts val="500"/>
              </a:spcBef>
              <a:buFont typeface="Arial" panose="020B0604020202020204" pitchFamily="34" charset="0"/>
              <a:buNone/>
              <a:defRPr sz="1400">
                <a:solidFill>
                  <a:srgbClr val="4B4B4B"/>
                </a:solidFill>
                <a:latin typeface="Arial" panose="020B0604020202020204" pitchFamily="34" charset="0"/>
                <a:cs typeface="Arial" panose="020B0604020202020204"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marL="171450" indent="-171450" algn="l">
              <a:lnSpc>
                <a:spcPct val="100000"/>
              </a:lnSpc>
              <a:spcBef>
                <a:spcPts val="0"/>
              </a:spcBef>
              <a:buFont typeface="Arial" panose="020B0604020202020204" pitchFamily="34" charset="0"/>
              <a:buChar char="•"/>
            </a:pPr>
            <a:r>
              <a:rPr lang="en-US"/>
              <a:t>Compensation</a:t>
            </a:r>
          </a:p>
          <a:p>
            <a:pPr marL="171450" indent="-171450" algn="l">
              <a:lnSpc>
                <a:spcPct val="100000"/>
              </a:lnSpc>
              <a:spcBef>
                <a:spcPts val="0"/>
              </a:spcBef>
              <a:buFont typeface="Arial" panose="020B0604020202020204" pitchFamily="34" charset="0"/>
              <a:buChar char="•"/>
            </a:pPr>
            <a:r>
              <a:rPr lang="en-US"/>
              <a:t>Sick Leave</a:t>
            </a:r>
          </a:p>
          <a:p>
            <a:pPr marL="171450" indent="-171450" algn="l">
              <a:lnSpc>
                <a:spcPct val="100000"/>
              </a:lnSpc>
              <a:spcBef>
                <a:spcPts val="0"/>
              </a:spcBef>
              <a:buFont typeface="Arial" panose="020B0604020202020204" pitchFamily="34" charset="0"/>
              <a:buChar char="•"/>
            </a:pPr>
            <a:r>
              <a:rPr lang="en-US"/>
              <a:t>Personal Leave</a:t>
            </a:r>
          </a:p>
          <a:p>
            <a:pPr marL="171450" indent="-171450" algn="l">
              <a:lnSpc>
                <a:spcPct val="100000"/>
              </a:lnSpc>
              <a:spcBef>
                <a:spcPts val="0"/>
              </a:spcBef>
              <a:buFont typeface="Arial" panose="020B0604020202020204" pitchFamily="34" charset="0"/>
              <a:buChar char="•"/>
            </a:pPr>
            <a:r>
              <a:rPr lang="en-US"/>
              <a:t>Vacation</a:t>
            </a:r>
          </a:p>
          <a:p>
            <a:pPr marL="171450" indent="-171450" algn="l">
              <a:lnSpc>
                <a:spcPct val="100000"/>
              </a:lnSpc>
              <a:spcBef>
                <a:spcPts val="0"/>
              </a:spcBef>
              <a:buFont typeface="Arial" panose="020B0604020202020204" pitchFamily="34" charset="0"/>
              <a:buChar char="•"/>
            </a:pPr>
            <a:r>
              <a:rPr lang="en-US"/>
              <a:t>Flexible/Telework</a:t>
            </a:r>
          </a:p>
          <a:p>
            <a:pPr marL="171450" indent="-171450" algn="l">
              <a:lnSpc>
                <a:spcPct val="100000"/>
              </a:lnSpc>
              <a:spcBef>
                <a:spcPts val="0"/>
              </a:spcBef>
              <a:buFont typeface="Arial" panose="020B0604020202020204" pitchFamily="34" charset="0"/>
              <a:buChar char="•"/>
            </a:pPr>
            <a:r>
              <a:rPr lang="en-US"/>
              <a:t>Benefits</a:t>
            </a:r>
          </a:p>
          <a:p>
            <a:pPr marL="171450" indent="-171450" algn="l">
              <a:lnSpc>
                <a:spcPct val="100000"/>
              </a:lnSpc>
              <a:spcBef>
                <a:spcPts val="0"/>
              </a:spcBef>
              <a:buFont typeface="Arial" panose="020B0604020202020204" pitchFamily="34" charset="0"/>
              <a:buChar char="•"/>
            </a:pPr>
            <a:r>
              <a:rPr lang="en-US"/>
              <a:t>Federal and State/Provincial Labor/Labour Legislation</a:t>
            </a:r>
          </a:p>
        </p:txBody>
      </p:sp>
      <p:sp>
        <p:nvSpPr>
          <p:cNvPr id="18" name="TextBox 17">
            <a:extLst>
              <a:ext uri="{FF2B5EF4-FFF2-40B4-BE49-F238E27FC236}">
                <a16:creationId xmlns:a16="http://schemas.microsoft.com/office/drawing/2014/main" id="{7181639B-3837-4C15-ABD4-BA3C95D90067}"/>
              </a:ext>
            </a:extLst>
          </p:cNvPr>
          <p:cNvSpPr txBox="1"/>
          <p:nvPr/>
        </p:nvSpPr>
        <p:spPr>
          <a:xfrm>
            <a:off x="1189401" y="2936557"/>
            <a:ext cx="2343150" cy="738664"/>
          </a:xfrm>
          <a:prstGeom prst="rect">
            <a:avLst/>
          </a:prstGeom>
        </p:spPr>
        <p:txBody>
          <a:bodyPr vert="horz" wrap="square" lIns="0" tIns="0" rIns="0" bIns="0" rtlCol="0">
            <a:spAutoFit/>
          </a:bodyPr>
          <a:lstStyle/>
          <a:p>
            <a:pPr marL="289946" marR="242975" lvl="1" algn="ctr">
              <a:spcBef>
                <a:spcPts val="55"/>
              </a:spcBef>
            </a:pPr>
            <a:r>
              <a:rPr lang="en-US" sz="1600" spc="-30">
                <a:solidFill>
                  <a:srgbClr val="2576B7"/>
                </a:solidFill>
                <a:latin typeface="Montserrat" pitchFamily="2" charset="77"/>
                <a:cs typeface="Arial Narrow"/>
              </a:rPr>
              <a:t>Existing policy or legislation covers pay exceptions</a:t>
            </a:r>
          </a:p>
        </p:txBody>
      </p:sp>
      <p:sp>
        <p:nvSpPr>
          <p:cNvPr id="19" name="Text Placeholder 7">
            <a:extLst>
              <a:ext uri="{FF2B5EF4-FFF2-40B4-BE49-F238E27FC236}">
                <a16:creationId xmlns:a16="http://schemas.microsoft.com/office/drawing/2014/main" id="{46996B3F-6BE5-44DA-B66F-296B4DE49D6E}"/>
              </a:ext>
            </a:extLst>
          </p:cNvPr>
          <p:cNvSpPr txBox="1">
            <a:spLocks/>
          </p:cNvSpPr>
          <p:nvPr/>
        </p:nvSpPr>
        <p:spPr>
          <a:xfrm>
            <a:off x="1280682" y="3745081"/>
            <a:ext cx="2124364" cy="1547356"/>
          </a:xfrm>
          <a:prstGeom prst="rect">
            <a:avLst/>
          </a:prstGeom>
        </p:spPr>
        <p:txBody>
          <a:bodyPr lIns="0" tIns="0" rIns="0" bIns="0" numCol="1" spcCol="360000">
            <a:noAutofit/>
          </a:bodyPr>
          <a:lstStyle>
            <a:lvl1pPr marL="0" indent="0" algn="l" defTabSz="914400" rtl="0" eaLnBrk="1" latinLnBrk="0" hangingPunct="1">
              <a:lnSpc>
                <a:spcPts val="1800"/>
              </a:lnSpc>
              <a:spcBef>
                <a:spcPts val="1000"/>
              </a:spcBef>
              <a:buFont typeface="Arial" panose="020B0604020202020204" pitchFamily="34" charset="0"/>
              <a:buNone/>
              <a:defRPr sz="1400" b="0" i="0" kern="1200">
                <a:solidFill>
                  <a:srgbClr val="4A4A4A"/>
                </a:solidFill>
                <a:latin typeface="Roboto Condensed Light" panose="02000000000000000000" pitchFamily="2" charset="0"/>
                <a:ea typeface="+mn-ea"/>
                <a:cs typeface="Arial Narrow" panose="020B0604020202020204" pitchFamily="34" charset="0"/>
              </a:defRPr>
            </a:lvl1pPr>
            <a:lvl2pPr marL="4572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ts val="2000"/>
              </a:lnSpc>
            </a:pPr>
            <a:r>
              <a:rPr lang="en-US" sz="1100">
                <a:latin typeface="Montserrat Light" pitchFamily="2" charset="77"/>
              </a:rPr>
              <a:t>Some jurisdictions are bound by legislation that allows for a number of days off paid to arrange alternate care or to actually take care of the dependent. If exceptions are covered, then follow. </a:t>
            </a:r>
          </a:p>
        </p:txBody>
      </p:sp>
      <p:sp>
        <p:nvSpPr>
          <p:cNvPr id="20" name="TextBox 19">
            <a:extLst>
              <a:ext uri="{FF2B5EF4-FFF2-40B4-BE49-F238E27FC236}">
                <a16:creationId xmlns:a16="http://schemas.microsoft.com/office/drawing/2014/main" id="{93780636-4491-4AE7-92FF-5C3F3AB13B50}"/>
              </a:ext>
            </a:extLst>
          </p:cNvPr>
          <p:cNvSpPr txBox="1"/>
          <p:nvPr/>
        </p:nvSpPr>
        <p:spPr>
          <a:xfrm>
            <a:off x="6126903" y="2936557"/>
            <a:ext cx="2343150" cy="738664"/>
          </a:xfrm>
          <a:prstGeom prst="rect">
            <a:avLst/>
          </a:prstGeom>
        </p:spPr>
        <p:txBody>
          <a:bodyPr vert="horz" wrap="square" lIns="0" tIns="0" rIns="0" bIns="0" rtlCol="0">
            <a:spAutoFit/>
          </a:bodyPr>
          <a:lstStyle/>
          <a:p>
            <a:pPr marL="289946" marR="242975" lvl="1" algn="ctr">
              <a:spcBef>
                <a:spcPts val="55"/>
              </a:spcBef>
            </a:pPr>
            <a:r>
              <a:rPr lang="en-US" sz="1600" spc="-30">
                <a:solidFill>
                  <a:srgbClr val="2576B7"/>
                </a:solidFill>
                <a:latin typeface="Montserrat" pitchFamily="2" charset="77"/>
                <a:cs typeface="Arial Narrow"/>
              </a:rPr>
              <a:t>Existing policy does not cover exceptions</a:t>
            </a:r>
          </a:p>
        </p:txBody>
      </p:sp>
      <p:sp>
        <p:nvSpPr>
          <p:cNvPr id="21" name="Text Placeholder 7">
            <a:extLst>
              <a:ext uri="{FF2B5EF4-FFF2-40B4-BE49-F238E27FC236}">
                <a16:creationId xmlns:a16="http://schemas.microsoft.com/office/drawing/2014/main" id="{9618258D-8314-4261-878E-3B4ECF6E9579}"/>
              </a:ext>
            </a:extLst>
          </p:cNvPr>
          <p:cNvSpPr txBox="1">
            <a:spLocks/>
          </p:cNvSpPr>
          <p:nvPr/>
        </p:nvSpPr>
        <p:spPr>
          <a:xfrm>
            <a:off x="6398177" y="3745081"/>
            <a:ext cx="1813302" cy="1547356"/>
          </a:xfrm>
          <a:prstGeom prst="rect">
            <a:avLst/>
          </a:prstGeom>
        </p:spPr>
        <p:txBody>
          <a:bodyPr lIns="0" tIns="0" rIns="0" bIns="0" numCol="1" spcCol="360000">
            <a:noAutofit/>
          </a:bodyPr>
          <a:lstStyle>
            <a:lvl1pPr marL="0" indent="0" algn="l" defTabSz="914400" rtl="0" eaLnBrk="1" latinLnBrk="0" hangingPunct="1">
              <a:lnSpc>
                <a:spcPts val="1800"/>
              </a:lnSpc>
              <a:spcBef>
                <a:spcPts val="1000"/>
              </a:spcBef>
              <a:buFont typeface="Arial" panose="020B0604020202020204" pitchFamily="34" charset="0"/>
              <a:buNone/>
              <a:defRPr sz="1400" b="0" i="0" kern="1200">
                <a:solidFill>
                  <a:srgbClr val="4A4A4A"/>
                </a:solidFill>
                <a:latin typeface="Roboto Condensed Light" panose="02000000000000000000" pitchFamily="2" charset="0"/>
                <a:ea typeface="+mn-ea"/>
                <a:cs typeface="Arial Narrow" panose="020B0604020202020204" pitchFamily="34" charset="0"/>
              </a:defRPr>
            </a:lvl1pPr>
            <a:lvl2pPr marL="4572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ts val="2000"/>
              </a:lnSpc>
            </a:pPr>
            <a:r>
              <a:rPr lang="en-US" sz="1100">
                <a:latin typeface="Montserrat Light" pitchFamily="2" charset="77"/>
              </a:rPr>
              <a:t>If the policy or procedure is insufficient to cover the specific pandemic/emergency, then you will need to explore if exceptions are necessary.</a:t>
            </a:r>
          </a:p>
        </p:txBody>
      </p:sp>
      <p:sp>
        <p:nvSpPr>
          <p:cNvPr id="22" name="TextBox 21">
            <a:extLst>
              <a:ext uri="{FF2B5EF4-FFF2-40B4-BE49-F238E27FC236}">
                <a16:creationId xmlns:a16="http://schemas.microsoft.com/office/drawing/2014/main" id="{C72B8302-AEC9-4F53-8836-6237097FA9E6}"/>
              </a:ext>
            </a:extLst>
          </p:cNvPr>
          <p:cNvSpPr txBox="1"/>
          <p:nvPr/>
        </p:nvSpPr>
        <p:spPr>
          <a:xfrm>
            <a:off x="8266714" y="2401303"/>
            <a:ext cx="2973308" cy="738664"/>
          </a:xfrm>
          <a:prstGeom prst="rect">
            <a:avLst/>
          </a:prstGeom>
        </p:spPr>
        <p:txBody>
          <a:bodyPr vert="horz" wrap="square" lIns="0" tIns="0" rIns="0" bIns="0" rtlCol="0">
            <a:spAutoFit/>
          </a:bodyPr>
          <a:lstStyle/>
          <a:p>
            <a:pPr marL="289946" marR="242975" lvl="1" algn="ctr">
              <a:spcBef>
                <a:spcPts val="55"/>
              </a:spcBef>
            </a:pPr>
            <a:r>
              <a:rPr lang="en-US" sz="1600" spc="-30">
                <a:solidFill>
                  <a:srgbClr val="2576B7"/>
                </a:solidFill>
                <a:latin typeface="Montserrat" pitchFamily="2" charset="77"/>
                <a:cs typeface="Arial Narrow"/>
              </a:rPr>
              <a:t>Identify any local government temporary income supports</a:t>
            </a:r>
          </a:p>
        </p:txBody>
      </p:sp>
      <p:sp>
        <p:nvSpPr>
          <p:cNvPr id="23" name="Text Placeholder 7">
            <a:extLst>
              <a:ext uri="{FF2B5EF4-FFF2-40B4-BE49-F238E27FC236}">
                <a16:creationId xmlns:a16="http://schemas.microsoft.com/office/drawing/2014/main" id="{A8615BF2-8D9E-43DE-8BF6-66CF04007CF8}"/>
              </a:ext>
            </a:extLst>
          </p:cNvPr>
          <p:cNvSpPr txBox="1">
            <a:spLocks/>
          </p:cNvSpPr>
          <p:nvPr/>
        </p:nvSpPr>
        <p:spPr>
          <a:xfrm>
            <a:off x="8620237" y="3156860"/>
            <a:ext cx="2266263" cy="1547356"/>
          </a:xfrm>
          <a:prstGeom prst="rect">
            <a:avLst/>
          </a:prstGeom>
        </p:spPr>
        <p:txBody>
          <a:bodyPr lIns="0" tIns="0" rIns="0" bIns="0" numCol="1" spcCol="360000">
            <a:noAutofit/>
          </a:bodyPr>
          <a:lstStyle>
            <a:defPPr>
              <a:defRPr lang="en-US"/>
            </a:defPPr>
            <a:lvl1pPr indent="0" algn="ctr" defTabSz="914400">
              <a:lnSpc>
                <a:spcPts val="2000"/>
              </a:lnSpc>
              <a:spcBef>
                <a:spcPts val="1000"/>
              </a:spcBef>
              <a:buFont typeface="Arial" panose="020B0604020202020204" pitchFamily="34" charset="0"/>
              <a:buNone/>
              <a:defRPr sz="1100" b="0" i="0">
                <a:solidFill>
                  <a:srgbClr val="4A4A4A"/>
                </a:solidFill>
                <a:latin typeface="Montserrat Light" pitchFamily="2" charset="77"/>
                <a:cs typeface="Arial Narrow" panose="020B0604020202020204" pitchFamily="34" charset="0"/>
              </a:defRPr>
            </a:lvl1pPr>
            <a:lvl2pPr marL="457200" indent="0" defTabSz="914400">
              <a:lnSpc>
                <a:spcPts val="1700"/>
              </a:lnSpc>
              <a:spcBef>
                <a:spcPts val="500"/>
              </a:spcBef>
              <a:buFont typeface="Arial" panose="020B0604020202020204" pitchFamily="34" charset="0"/>
              <a:buNone/>
              <a:defRPr sz="1400">
                <a:solidFill>
                  <a:srgbClr val="4B4B4B"/>
                </a:solidFill>
                <a:latin typeface="Arial" panose="020B0604020202020204" pitchFamily="34" charset="0"/>
                <a:cs typeface="Arial" panose="020B0604020202020204" pitchFamily="34" charset="0"/>
              </a:defRPr>
            </a:lvl2pPr>
            <a:lvl3pPr marL="914400" indent="0" defTabSz="914400">
              <a:lnSpc>
                <a:spcPts val="1700"/>
              </a:lnSpc>
              <a:spcBef>
                <a:spcPts val="500"/>
              </a:spcBef>
              <a:buFont typeface="Arial" panose="020B0604020202020204" pitchFamily="34" charset="0"/>
              <a:buNone/>
              <a:defRPr sz="1400">
                <a:solidFill>
                  <a:srgbClr val="4B4B4B"/>
                </a:solidFill>
                <a:latin typeface="Arial" panose="020B0604020202020204" pitchFamily="34" charset="0"/>
                <a:cs typeface="Arial" panose="020B0604020202020204" pitchFamily="34" charset="0"/>
              </a:defRPr>
            </a:lvl3pPr>
            <a:lvl4pPr marL="1371600" indent="0" defTabSz="914400">
              <a:lnSpc>
                <a:spcPts val="1700"/>
              </a:lnSpc>
              <a:spcBef>
                <a:spcPts val="500"/>
              </a:spcBef>
              <a:buFont typeface="Arial" panose="020B0604020202020204" pitchFamily="34" charset="0"/>
              <a:buNone/>
              <a:defRPr sz="1400">
                <a:solidFill>
                  <a:srgbClr val="4B4B4B"/>
                </a:solidFill>
                <a:latin typeface="Arial" panose="020B0604020202020204" pitchFamily="34" charset="0"/>
                <a:cs typeface="Arial" panose="020B0604020202020204" pitchFamily="34" charset="0"/>
              </a:defRPr>
            </a:lvl4pPr>
            <a:lvl5pPr marL="1828800" indent="0" defTabSz="914400">
              <a:lnSpc>
                <a:spcPts val="1700"/>
              </a:lnSpc>
              <a:spcBef>
                <a:spcPts val="500"/>
              </a:spcBef>
              <a:buFont typeface="Arial" panose="020B0604020202020204" pitchFamily="34" charset="0"/>
              <a:buNone/>
              <a:defRPr sz="1400">
                <a:solidFill>
                  <a:srgbClr val="4B4B4B"/>
                </a:solidFill>
                <a:latin typeface="Arial" panose="020B0604020202020204" pitchFamily="34" charset="0"/>
                <a:cs typeface="Arial" panose="020B0604020202020204"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r>
              <a:rPr lang="en-US"/>
              <a:t>There could be options depending on the location. Check federal and state pay and benefits websites for the most recent updates:</a:t>
            </a:r>
          </a:p>
          <a:p>
            <a:pPr>
              <a:lnSpc>
                <a:spcPct val="100000"/>
              </a:lnSpc>
              <a:spcBef>
                <a:spcPts val="600"/>
              </a:spcBef>
            </a:pPr>
            <a:r>
              <a:rPr lang="en-US" sz="1100">
                <a:latin typeface="Montserrat Light" panose="00000400000000000000" pitchFamily="2" charset="0"/>
                <a:hlinkClick r:id="rId5"/>
              </a:rPr>
              <a:t>Government of Canada Federal Benefits Programs</a:t>
            </a:r>
            <a:endParaRPr lang="en-US">
              <a:latin typeface="Montserrat Light" panose="00000400000000000000" pitchFamily="2" charset="0"/>
            </a:endParaRPr>
          </a:p>
          <a:p>
            <a:pPr>
              <a:lnSpc>
                <a:spcPct val="100000"/>
              </a:lnSpc>
              <a:spcBef>
                <a:spcPts val="600"/>
              </a:spcBef>
            </a:pPr>
            <a:r>
              <a:rPr lang="en-US" sz="1100">
                <a:latin typeface="Montserrat Light" panose="00000400000000000000" pitchFamily="2" charset="0"/>
                <a:hlinkClick r:id="rId6"/>
              </a:rPr>
              <a:t>USA Government Benefits, Grants, and Loans</a:t>
            </a:r>
            <a:endParaRPr lang="en-US">
              <a:latin typeface="Montserrat Light" panose="00000400000000000000" pitchFamily="2" charset="0"/>
            </a:endParaRPr>
          </a:p>
          <a:p>
            <a:pPr>
              <a:lnSpc>
                <a:spcPct val="100000"/>
              </a:lnSpc>
              <a:spcBef>
                <a:spcPts val="600"/>
              </a:spcBef>
            </a:pPr>
            <a:r>
              <a:rPr lang="en-US" sz="1100">
                <a:latin typeface="Montserrat Light" panose="00000400000000000000" pitchFamily="2" charset="0"/>
              </a:rPr>
              <a:t>States/Provinces: Please visit the website of your local state/provincial agency</a:t>
            </a:r>
          </a:p>
        </p:txBody>
      </p:sp>
    </p:spTree>
    <p:extLst>
      <p:ext uri="{BB962C8B-B14F-4D97-AF65-F5344CB8AC3E}">
        <p14:creationId xmlns:p14="http://schemas.microsoft.com/office/powerpoint/2010/main" val="4679153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A9EB671C-0F6A-CF42-8E3C-8155D709DD51}"/>
              </a:ext>
            </a:extLst>
          </p:cNvPr>
          <p:cNvSpPr>
            <a:spLocks noGrp="1"/>
          </p:cNvSpPr>
          <p:nvPr>
            <p:ph type="title" idx="4294967295"/>
          </p:nvPr>
        </p:nvSpPr>
        <p:spPr>
          <a:xfrm>
            <a:off x="350793" y="538606"/>
            <a:ext cx="7715250" cy="519112"/>
          </a:xfrm>
        </p:spPr>
        <p:txBody>
          <a:bodyPr/>
          <a:lstStyle/>
          <a:p>
            <a:r>
              <a:rPr lang="en-CA">
                <a:solidFill>
                  <a:srgbClr val="636363"/>
                </a:solidFill>
              </a:rPr>
              <a:t>Step 3</a:t>
            </a:r>
            <a:endParaRPr lang="en-US"/>
          </a:p>
        </p:txBody>
      </p:sp>
      <p:sp>
        <p:nvSpPr>
          <p:cNvPr id="34" name="Text Placeholder 33">
            <a:extLst>
              <a:ext uri="{FF2B5EF4-FFF2-40B4-BE49-F238E27FC236}">
                <a16:creationId xmlns:a16="http://schemas.microsoft.com/office/drawing/2014/main" id="{6D284C46-39FD-3547-8CBC-FB0074A653CD}"/>
              </a:ext>
            </a:extLst>
          </p:cNvPr>
          <p:cNvSpPr>
            <a:spLocks noGrp="1"/>
          </p:cNvSpPr>
          <p:nvPr>
            <p:ph type="body" sz="quarter" idx="4294967295"/>
          </p:nvPr>
        </p:nvSpPr>
        <p:spPr>
          <a:xfrm>
            <a:off x="347429" y="1153600"/>
            <a:ext cx="5686425" cy="455613"/>
          </a:xfrm>
          <a:prstGeom prst="rect">
            <a:avLst/>
          </a:prstGeom>
        </p:spPr>
        <p:txBody>
          <a:bodyPr/>
          <a:lstStyle/>
          <a:p>
            <a:pPr marL="0" indent="0">
              <a:buNone/>
            </a:pPr>
            <a:r>
              <a:rPr lang="en-US" sz="2001">
                <a:solidFill>
                  <a:srgbClr val="919191"/>
                </a:solidFill>
                <a:cs typeface="Arial"/>
              </a:rPr>
              <a:t>Establish pay exception thresholds</a:t>
            </a:r>
            <a:endParaRPr lang="en-CA" sz="2001">
              <a:cs typeface="Arial"/>
            </a:endParaRPr>
          </a:p>
        </p:txBody>
      </p:sp>
      <p:graphicFrame>
        <p:nvGraphicFramePr>
          <p:cNvPr id="10" name="Table 2">
            <a:extLst>
              <a:ext uri="{FF2B5EF4-FFF2-40B4-BE49-F238E27FC236}">
                <a16:creationId xmlns:a16="http://schemas.microsoft.com/office/drawing/2014/main" id="{6EC8C82B-333A-4DE0-9EE1-EAC2D489E5AE}"/>
              </a:ext>
            </a:extLst>
          </p:cNvPr>
          <p:cNvGraphicFramePr>
            <a:graphicFrameLocks noGrp="1"/>
          </p:cNvGraphicFramePr>
          <p:nvPr>
            <p:extLst>
              <p:ext uri="{D42A27DB-BD31-4B8C-83A1-F6EECF244321}">
                <p14:modId xmlns:p14="http://schemas.microsoft.com/office/powerpoint/2010/main" val="3477902751"/>
              </p:ext>
            </p:extLst>
          </p:nvPr>
        </p:nvGraphicFramePr>
        <p:xfrm>
          <a:off x="4710544" y="1705095"/>
          <a:ext cx="7158183" cy="4260822"/>
        </p:xfrm>
        <a:graphic>
          <a:graphicData uri="http://schemas.openxmlformats.org/drawingml/2006/table">
            <a:tbl>
              <a:tblPr firstRow="1" bandRow="1">
                <a:tableStyleId>{5C22544A-7EE6-4342-B048-85BDC9FD1C3A}</a:tableStyleId>
              </a:tblPr>
              <a:tblGrid>
                <a:gridCol w="1736438">
                  <a:extLst>
                    <a:ext uri="{9D8B030D-6E8A-4147-A177-3AD203B41FA5}">
                      <a16:colId xmlns:a16="http://schemas.microsoft.com/office/drawing/2014/main" val="3421626749"/>
                    </a:ext>
                  </a:extLst>
                </a:gridCol>
                <a:gridCol w="3168072">
                  <a:extLst>
                    <a:ext uri="{9D8B030D-6E8A-4147-A177-3AD203B41FA5}">
                      <a16:colId xmlns:a16="http://schemas.microsoft.com/office/drawing/2014/main" val="20004"/>
                    </a:ext>
                  </a:extLst>
                </a:gridCol>
                <a:gridCol w="2253673">
                  <a:extLst>
                    <a:ext uri="{9D8B030D-6E8A-4147-A177-3AD203B41FA5}">
                      <a16:colId xmlns:a16="http://schemas.microsoft.com/office/drawing/2014/main" val="2931361879"/>
                    </a:ext>
                  </a:extLst>
                </a:gridCol>
              </a:tblGrid>
              <a:tr h="651147">
                <a:tc>
                  <a:txBody>
                    <a:bodyPr/>
                    <a:lstStyle/>
                    <a:p>
                      <a:pPr algn="ctr"/>
                      <a:endParaRPr lang="en-CA" sz="1600" b="1" i="0">
                        <a:solidFill>
                          <a:schemeClr val="bg1"/>
                        </a:solidFill>
                        <a:latin typeface="Montserrat SemiBold" pitchFamily="2" charset="77"/>
                        <a:ea typeface="Roboto" panose="02000000000000000000" pitchFamily="2" charset="0"/>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6162AA">
                        <a:alpha val="85000"/>
                      </a:srgbClr>
                    </a:solidFill>
                  </a:tcPr>
                </a:tc>
                <a:tc>
                  <a:txBody>
                    <a:bodyPr/>
                    <a:lstStyle/>
                    <a:p>
                      <a:pPr algn="ctr"/>
                      <a:r>
                        <a:rPr lang="en-CA" sz="1600" b="1" i="0">
                          <a:solidFill>
                            <a:schemeClr val="bg1"/>
                          </a:solidFill>
                          <a:latin typeface="Montserrat SemiBold" pitchFamily="2" charset="77"/>
                          <a:ea typeface="Roboto" panose="02000000000000000000" pitchFamily="2" charset="0"/>
                        </a:rPr>
                        <a:t>Longer-Term Hours Reduction</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6162AA">
                        <a:alpha val="85000"/>
                      </a:srgbClr>
                    </a:solidFill>
                  </a:tcPr>
                </a:tc>
                <a:tc>
                  <a:txBody>
                    <a:bodyPr/>
                    <a:lstStyle/>
                    <a:p>
                      <a:pPr algn="ctr"/>
                      <a:r>
                        <a:rPr lang="en-US" sz="1600" b="1" i="1">
                          <a:solidFill>
                            <a:schemeClr val="bg1"/>
                          </a:solidFill>
                          <a:latin typeface="Montserrat SemiBold" pitchFamily="2" charset="77"/>
                          <a:ea typeface="Roboto" panose="02000000000000000000" pitchFamily="2" charset="0"/>
                        </a:rPr>
                        <a:t>Examples</a:t>
                      </a:r>
                      <a:endParaRPr lang="en-CA" sz="1600" b="1" i="1">
                        <a:solidFill>
                          <a:schemeClr val="bg1"/>
                        </a:solidFill>
                        <a:latin typeface="Montserrat SemiBold" pitchFamily="2" charset="77"/>
                        <a:ea typeface="Roboto" panose="02000000000000000000" pitchFamily="2" charset="0"/>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6162AA">
                        <a:alpha val="85000"/>
                      </a:srgbClr>
                    </a:solidFill>
                  </a:tcPr>
                </a:tc>
                <a:extLst>
                  <a:ext uri="{0D108BD9-81ED-4DB2-BD59-A6C34878D82A}">
                    <a16:rowId xmlns:a16="http://schemas.microsoft.com/office/drawing/2014/main" val="10000"/>
                  </a:ext>
                </a:extLst>
              </a:tr>
              <a:tr h="1029764">
                <a:tc>
                  <a:txBody>
                    <a:bodyPr/>
                    <a:lstStyle/>
                    <a:p>
                      <a:pPr marL="216000" indent="0" algn="ctr" defTabSz="914400" rtl="0" eaLnBrk="1" latinLnBrk="0" hangingPunct="1">
                        <a:lnSpc>
                          <a:spcPct val="110000"/>
                        </a:lnSpc>
                        <a:spcBef>
                          <a:spcPts val="600"/>
                        </a:spcBef>
                        <a:spcAft>
                          <a:spcPts val="0"/>
                        </a:spcAft>
                      </a:pPr>
                      <a:r>
                        <a:rPr lang="en-US" sz="1400" b="1" i="0" kern="1200" baseline="0">
                          <a:solidFill>
                            <a:srgbClr val="000000"/>
                          </a:solidFill>
                          <a:latin typeface="Roboto Condensed Light" panose="02000000000000000000" pitchFamily="2" charset="0"/>
                          <a:ea typeface="Roboto Condensed Light" panose="02000000000000000000" pitchFamily="2" charset="0"/>
                          <a:cs typeface="+mn-cs"/>
                        </a:rPr>
                        <a:t>Duration of Arrangement</a:t>
                      </a:r>
                      <a:endParaRPr lang="en-CA" sz="1400" b="1" i="0" kern="1200" baseline="0">
                        <a:solidFill>
                          <a:srgbClr val="000000"/>
                        </a:solidFill>
                        <a:latin typeface="Roboto Condensed Light" panose="02000000000000000000" pitchFamily="2" charset="0"/>
                        <a:ea typeface="Roboto Condensed Light" panose="02000000000000000000" pitchFamily="2" charset="0"/>
                        <a:cs typeface="+mn-cs"/>
                      </a:endParaRPr>
                    </a:p>
                  </a:txBody>
                  <a:tcPr marL="144000" marR="144000" marT="72000" marB="10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16000" indent="-457200" algn="ctr">
                        <a:lnSpc>
                          <a:spcPct val="110000"/>
                        </a:lnSpc>
                        <a:spcBef>
                          <a:spcPts val="600"/>
                        </a:spcBef>
                        <a:spcAft>
                          <a:spcPts val="0"/>
                        </a:spcAft>
                      </a:pPr>
                      <a:r>
                        <a:rPr lang="en-US" sz="1200" b="0" i="0" baseline="0">
                          <a:solidFill>
                            <a:srgbClr val="000000"/>
                          </a:solidFill>
                          <a:latin typeface="Roboto Condensed Light" panose="02000000000000000000" pitchFamily="2" charset="0"/>
                          <a:ea typeface="Roboto Condensed Light" panose="02000000000000000000" pitchFamily="2" charset="0"/>
                        </a:rPr>
                        <a:t>11+ working days</a:t>
                      </a:r>
                      <a:endParaRPr lang="en-CA" sz="1200" b="0" i="0" baseline="0">
                        <a:solidFill>
                          <a:srgbClr val="000000"/>
                        </a:solidFill>
                        <a:latin typeface="Roboto Condensed Light" panose="02000000000000000000" pitchFamily="2" charset="0"/>
                        <a:ea typeface="Roboto Condensed Light" panose="02000000000000000000" pitchFamily="2" charset="0"/>
                      </a:endParaRPr>
                    </a:p>
                  </a:txBody>
                  <a:tcPr marL="144000" marR="144000" marT="72000" marB="10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rowSpan="3">
                  <a:txBody>
                    <a:bodyPr/>
                    <a:lstStyle/>
                    <a:p>
                      <a:pPr marL="92075" indent="0" rtl="0" fontAlgn="ctr"/>
                      <a:r>
                        <a:rPr lang="en-US" sz="1200" i="1" kern="1200">
                          <a:solidFill>
                            <a:schemeClr val="dk1"/>
                          </a:solidFill>
                          <a:effectLst/>
                          <a:latin typeface="+mn-lt"/>
                          <a:ea typeface="+mn-ea"/>
                          <a:cs typeface="+mn-cs"/>
                        </a:rPr>
                        <a:t>NOTES:</a:t>
                      </a:r>
                    </a:p>
                    <a:p>
                      <a:pPr marL="263525" indent="-171450" rtl="0" fontAlgn="ctr">
                        <a:buFont typeface="Arial" panose="020B0604020202020204" pitchFamily="34" charset="0"/>
                        <a:buChar char="•"/>
                      </a:pPr>
                      <a:r>
                        <a:rPr lang="en-US" sz="1200" i="1" kern="1200">
                          <a:solidFill>
                            <a:schemeClr val="dk1"/>
                          </a:solidFill>
                          <a:effectLst/>
                          <a:latin typeface="+mn-lt"/>
                          <a:ea typeface="+mn-ea"/>
                          <a:cs typeface="+mn-cs"/>
                        </a:rPr>
                        <a:t>FTE = Full-Time Equivalent</a:t>
                      </a:r>
                    </a:p>
                    <a:p>
                      <a:pPr marL="92075" indent="0" rtl="0" fontAlgn="ctr">
                        <a:buFont typeface="Arial" panose="020B0604020202020204" pitchFamily="34" charset="0"/>
                        <a:buNone/>
                      </a:pPr>
                      <a:endParaRPr lang="en-US" sz="1200" kern="1200">
                        <a:solidFill>
                          <a:schemeClr val="dk1"/>
                        </a:solidFill>
                        <a:effectLst/>
                        <a:latin typeface="+mn-lt"/>
                        <a:ea typeface="+mn-ea"/>
                        <a:cs typeface="+mn-cs"/>
                      </a:endParaRPr>
                    </a:p>
                    <a:p>
                      <a:pPr marL="92075" indent="0" rtl="0" fontAlgn="ctr"/>
                      <a:r>
                        <a:rPr lang="en-US" sz="1200" kern="1200">
                          <a:solidFill>
                            <a:schemeClr val="dk1"/>
                          </a:solidFill>
                          <a:effectLst/>
                          <a:latin typeface="+mn-lt"/>
                          <a:ea typeface="+mn-ea"/>
                          <a:cs typeface="+mn-cs"/>
                        </a:rPr>
                        <a:t>Example: Five-day work week </a:t>
                      </a:r>
                    </a:p>
                    <a:p>
                      <a:pPr marL="92075" indent="0" rtl="0" fontAlgn="ctr"/>
                      <a:r>
                        <a:rPr lang="en-US" sz="1200" kern="1200">
                          <a:solidFill>
                            <a:schemeClr val="dk1"/>
                          </a:solidFill>
                          <a:effectLst/>
                          <a:latin typeface="+mn-lt"/>
                          <a:ea typeface="+mn-ea"/>
                          <a:cs typeface="+mn-cs"/>
                        </a:rPr>
                        <a:t>(40 hours/week)</a:t>
                      </a:r>
                    </a:p>
                    <a:p>
                      <a:pPr marL="263525" lvl="1" indent="-171450" rtl="0" fontAlgn="ctr">
                        <a:buFont typeface="Arial" panose="020B0604020202020204" pitchFamily="34" charset="0"/>
                        <a:buChar char="•"/>
                      </a:pPr>
                      <a:r>
                        <a:rPr lang="en-US" sz="1200" kern="1200">
                          <a:solidFill>
                            <a:schemeClr val="dk1"/>
                          </a:solidFill>
                          <a:effectLst/>
                          <a:latin typeface="+mn-lt"/>
                          <a:ea typeface="+mn-ea"/>
                          <a:cs typeface="+mn-cs"/>
                        </a:rPr>
                        <a:t>5 days = 40 hours = 1.0 FTE</a:t>
                      </a:r>
                    </a:p>
                    <a:p>
                      <a:pPr marL="263525" lvl="1" indent="-171450" rtl="0" fontAlgn="ctr">
                        <a:buFont typeface="Arial" panose="020B0604020202020204" pitchFamily="34" charset="0"/>
                        <a:buChar char="•"/>
                      </a:pPr>
                      <a:r>
                        <a:rPr lang="en-US" sz="1200" kern="1200">
                          <a:solidFill>
                            <a:schemeClr val="dk1"/>
                          </a:solidFill>
                          <a:effectLst/>
                          <a:latin typeface="+mn-lt"/>
                          <a:ea typeface="+mn-ea"/>
                          <a:cs typeface="+mn-cs"/>
                        </a:rPr>
                        <a:t>4 days = 32 hours =  0.8</a:t>
                      </a:r>
                    </a:p>
                    <a:p>
                      <a:pPr marL="263525" lvl="1" indent="-171450" rtl="0" fontAlgn="ctr">
                        <a:buFont typeface="Arial" panose="020B0604020202020204" pitchFamily="34" charset="0"/>
                        <a:buChar char="•"/>
                      </a:pPr>
                      <a:r>
                        <a:rPr lang="en-US" sz="1200" kern="1200">
                          <a:solidFill>
                            <a:schemeClr val="dk1"/>
                          </a:solidFill>
                          <a:effectLst/>
                          <a:latin typeface="+mn-lt"/>
                          <a:ea typeface="+mn-ea"/>
                          <a:cs typeface="+mn-cs"/>
                        </a:rPr>
                        <a:t>3 days = 24 hours = 0.6</a:t>
                      </a:r>
                    </a:p>
                    <a:p>
                      <a:pPr marL="263525" indent="-171450" rtl="0" fontAlgn="ctr">
                        <a:buFont typeface="Arial" panose="020B0604020202020204" pitchFamily="34" charset="0"/>
                        <a:buChar char="•"/>
                      </a:pPr>
                      <a:r>
                        <a:rPr lang="en-US" sz="1200" kern="1200">
                          <a:solidFill>
                            <a:schemeClr val="dk1"/>
                          </a:solidFill>
                          <a:effectLst/>
                          <a:latin typeface="+mn-lt"/>
                          <a:ea typeface="+mn-ea"/>
                          <a:cs typeface="+mn-cs"/>
                        </a:rPr>
                        <a:t>2 days = 16 hours = 0.4</a:t>
                      </a:r>
                    </a:p>
                    <a:p>
                      <a:pPr marL="263525" indent="-171450" rtl="0" fontAlgn="ctr">
                        <a:buFont typeface="Arial" panose="020B0604020202020204" pitchFamily="34" charset="0"/>
                        <a:buChar char="•"/>
                      </a:pPr>
                      <a:r>
                        <a:rPr lang="en-US" sz="1200" kern="1200">
                          <a:solidFill>
                            <a:schemeClr val="dk1"/>
                          </a:solidFill>
                          <a:effectLst/>
                          <a:latin typeface="+mn-lt"/>
                          <a:ea typeface="+mn-ea"/>
                          <a:cs typeface="+mn-cs"/>
                        </a:rPr>
                        <a:t>1 day = 8 hours = 0.2</a:t>
                      </a:r>
                    </a:p>
                    <a:p>
                      <a:pPr marL="720725" indent="0" algn="l">
                        <a:lnSpc>
                          <a:spcPct val="110000"/>
                        </a:lnSpc>
                        <a:spcBef>
                          <a:spcPts val="600"/>
                        </a:spcBef>
                        <a:spcAft>
                          <a:spcPts val="0"/>
                        </a:spcAft>
                      </a:pPr>
                      <a:endParaRPr lang="en-CA" sz="1200" b="0" i="0" baseline="0">
                        <a:solidFill>
                          <a:srgbClr val="000000"/>
                        </a:solidFill>
                        <a:latin typeface="Roboto Condensed Light" panose="02000000000000000000" pitchFamily="2" charset="0"/>
                        <a:ea typeface="Roboto Condensed Light" panose="02000000000000000000" pitchFamily="2" charset="0"/>
                      </a:endParaRPr>
                    </a:p>
                  </a:txBody>
                  <a:tcPr marL="144000" marR="144000" marT="72000" marB="10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8526113"/>
                  </a:ext>
                </a:extLst>
              </a:tr>
              <a:tr h="1236475">
                <a:tc>
                  <a:txBody>
                    <a:bodyPr/>
                    <a:lstStyle/>
                    <a:p>
                      <a:pPr marL="216000" indent="-457200" algn="ctr">
                        <a:lnSpc>
                          <a:spcPct val="110000"/>
                        </a:lnSpc>
                        <a:spcBef>
                          <a:spcPts val="600"/>
                        </a:spcBef>
                        <a:spcAft>
                          <a:spcPts val="0"/>
                        </a:spcAft>
                      </a:pPr>
                      <a:r>
                        <a:rPr lang="en-US" sz="1400" b="1" i="0" baseline="0">
                          <a:solidFill>
                            <a:srgbClr val="000000"/>
                          </a:solidFill>
                          <a:latin typeface="Roboto Condensed Light" panose="02000000000000000000" pitchFamily="2" charset="0"/>
                          <a:ea typeface="Roboto Condensed Light" panose="02000000000000000000" pitchFamily="2" charset="0"/>
                        </a:rPr>
                        <a:t>Minor Drop in Hours</a:t>
                      </a:r>
                      <a:endParaRPr lang="en-CA" sz="1400" b="1" i="0" baseline="0">
                        <a:solidFill>
                          <a:srgbClr val="000000"/>
                        </a:solidFill>
                        <a:latin typeface="Roboto Condensed Light" panose="02000000000000000000" pitchFamily="2" charset="0"/>
                        <a:ea typeface="Roboto Condensed Light" panose="02000000000000000000" pitchFamily="2" charset="0"/>
                      </a:endParaRPr>
                    </a:p>
                  </a:txBody>
                  <a:tcPr marL="144000" marR="144000" marT="72000" marB="10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15900" indent="-215900" algn="l">
                        <a:lnSpc>
                          <a:spcPct val="110000"/>
                        </a:lnSpc>
                        <a:spcBef>
                          <a:spcPts val="600"/>
                        </a:spcBef>
                        <a:spcAft>
                          <a:spcPts val="0"/>
                        </a:spcAft>
                        <a:buFont typeface="Arial" panose="020B0604020202020204" pitchFamily="34" charset="0"/>
                        <a:buChar char="•"/>
                      </a:pPr>
                      <a:r>
                        <a:rPr lang="en-US" sz="1200" b="0" i="0" baseline="0">
                          <a:solidFill>
                            <a:srgbClr val="000000"/>
                          </a:solidFill>
                          <a:latin typeface="Roboto Condensed Light" panose="02000000000000000000" pitchFamily="2" charset="0"/>
                          <a:ea typeface="Roboto Condensed Light" panose="02000000000000000000" pitchFamily="2" charset="0"/>
                        </a:rPr>
                        <a:t>0.8-1.0 (80-100% working hours) = 100% pay</a:t>
                      </a:r>
                    </a:p>
                    <a:p>
                      <a:pPr marL="215900" indent="-215900" algn="l">
                        <a:lnSpc>
                          <a:spcPct val="110000"/>
                        </a:lnSpc>
                        <a:spcBef>
                          <a:spcPts val="600"/>
                        </a:spcBef>
                        <a:spcAft>
                          <a:spcPts val="0"/>
                        </a:spcAft>
                        <a:buFont typeface="Arial" panose="020B0604020202020204" pitchFamily="34" charset="0"/>
                        <a:buChar char="•"/>
                      </a:pPr>
                      <a:r>
                        <a:rPr lang="en-US" sz="1200" b="0" i="0" baseline="0">
                          <a:solidFill>
                            <a:srgbClr val="000000"/>
                          </a:solidFill>
                          <a:latin typeface="Roboto Condensed Light" panose="02000000000000000000" pitchFamily="2" charset="0"/>
                          <a:ea typeface="Roboto Condensed Light" panose="02000000000000000000" pitchFamily="2" charset="0"/>
                        </a:rPr>
                        <a:t>0.6 (60% working hours) = 60% of pay</a:t>
                      </a:r>
                    </a:p>
                    <a:p>
                      <a:pPr marL="216000" indent="-457200" algn="l">
                        <a:lnSpc>
                          <a:spcPct val="110000"/>
                        </a:lnSpc>
                        <a:spcBef>
                          <a:spcPts val="600"/>
                        </a:spcBef>
                        <a:spcAft>
                          <a:spcPts val="0"/>
                        </a:spcAft>
                      </a:pPr>
                      <a:endParaRPr lang="en-CA" sz="1200" b="0" i="0" baseline="0">
                        <a:solidFill>
                          <a:srgbClr val="000000"/>
                        </a:solidFill>
                        <a:latin typeface="Roboto Condensed Light" panose="02000000000000000000" pitchFamily="2" charset="0"/>
                        <a:ea typeface="Roboto Condensed Light" panose="02000000000000000000" pitchFamily="2" charset="0"/>
                      </a:endParaRPr>
                    </a:p>
                  </a:txBody>
                  <a:tcPr marL="144000" marR="144000" marT="72000" marB="10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216000" indent="-457200" algn="l">
                        <a:lnSpc>
                          <a:spcPct val="110000"/>
                        </a:lnSpc>
                        <a:spcBef>
                          <a:spcPts val="600"/>
                        </a:spcBef>
                        <a:spcAft>
                          <a:spcPts val="0"/>
                        </a:spcAft>
                      </a:pPr>
                      <a:endParaRPr lang="en-CA" sz="1200" b="0" i="0" baseline="0">
                        <a:solidFill>
                          <a:srgbClr val="000000"/>
                        </a:solidFill>
                        <a:latin typeface="Roboto Condensed Light" panose="02000000000000000000" pitchFamily="2" charset="0"/>
                        <a:ea typeface="Roboto Condensed Light" panose="02000000000000000000" pitchFamily="2" charset="0"/>
                      </a:endParaRPr>
                    </a:p>
                  </a:txBody>
                  <a:tcPr marL="144000" marR="144000" marT="72000" marB="10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343436">
                <a:tc>
                  <a:txBody>
                    <a:bodyPr/>
                    <a:lstStyle/>
                    <a:p>
                      <a:pPr marL="0" indent="0" algn="ctr">
                        <a:lnSpc>
                          <a:spcPct val="110000"/>
                        </a:lnSpc>
                        <a:spcBef>
                          <a:spcPts val="600"/>
                        </a:spcBef>
                        <a:spcAft>
                          <a:spcPts val="0"/>
                        </a:spcAft>
                        <a:buClrTx/>
                        <a:buFont typeface="+mj-lt"/>
                        <a:buNone/>
                      </a:pPr>
                      <a:r>
                        <a:rPr lang="en-US" sz="1400" b="1" i="0" baseline="0">
                          <a:solidFill>
                            <a:srgbClr val="000000"/>
                          </a:solidFill>
                          <a:latin typeface="Roboto Condensed Light" panose="02000000000000000000" pitchFamily="2" charset="0"/>
                          <a:ea typeface="Roboto Condensed Light" panose="02000000000000000000" pitchFamily="2" charset="0"/>
                        </a:rPr>
                        <a:t>Majority Drop in Hours</a:t>
                      </a:r>
                      <a:endParaRPr lang="en-CA" sz="1400" b="1" i="0" baseline="0">
                        <a:solidFill>
                          <a:srgbClr val="000000"/>
                        </a:solidFill>
                        <a:latin typeface="Roboto Condensed Light" panose="02000000000000000000" pitchFamily="2" charset="0"/>
                        <a:ea typeface="Roboto Condensed Light" panose="02000000000000000000" pitchFamily="2" charset="0"/>
                      </a:endParaRPr>
                    </a:p>
                  </a:txBody>
                  <a:tcPr marL="144000" marR="144000" marT="72000" marB="10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a:lnSpc>
                          <a:spcPct val="110000"/>
                        </a:lnSpc>
                        <a:spcBef>
                          <a:spcPts val="600"/>
                        </a:spcBef>
                        <a:spcAft>
                          <a:spcPts val="0"/>
                        </a:spcAft>
                        <a:buClrTx/>
                        <a:buFont typeface="Arial" panose="020B0604020202020204" pitchFamily="34" charset="0"/>
                        <a:buChar char="•"/>
                      </a:pPr>
                      <a:r>
                        <a:rPr lang="en-US" sz="1200" b="0" i="0" baseline="0" dirty="0">
                          <a:solidFill>
                            <a:srgbClr val="000000"/>
                          </a:solidFill>
                          <a:latin typeface="Roboto Condensed Light" panose="02000000000000000000" pitchFamily="2" charset="0"/>
                          <a:ea typeface="Roboto Condensed Light" panose="02000000000000000000" pitchFamily="2" charset="0"/>
                        </a:rPr>
                        <a:t>0.4 (40% working hours) = 40% of pay</a:t>
                      </a:r>
                    </a:p>
                    <a:p>
                      <a:pPr marL="171450" indent="-171450" algn="l">
                        <a:lnSpc>
                          <a:spcPct val="110000"/>
                        </a:lnSpc>
                        <a:spcBef>
                          <a:spcPts val="600"/>
                        </a:spcBef>
                        <a:spcAft>
                          <a:spcPts val="0"/>
                        </a:spcAft>
                        <a:buClrTx/>
                        <a:buFont typeface="Arial" panose="020B0604020202020204" pitchFamily="34" charset="0"/>
                        <a:buChar char="•"/>
                      </a:pPr>
                      <a:r>
                        <a:rPr lang="en-US" sz="1200" b="0" i="0" baseline="0" dirty="0">
                          <a:solidFill>
                            <a:srgbClr val="000000"/>
                          </a:solidFill>
                          <a:latin typeface="Roboto Condensed Light" panose="02000000000000000000" pitchFamily="2" charset="0"/>
                          <a:ea typeface="Roboto Condensed Light" panose="02000000000000000000" pitchFamily="2" charset="0"/>
                        </a:rPr>
                        <a:t>0.2 (20% working hours) =  20% of pay</a:t>
                      </a:r>
                      <a:endParaRPr lang="en-CA" sz="1200" b="0" i="0" baseline="0" dirty="0">
                        <a:solidFill>
                          <a:srgbClr val="000000"/>
                        </a:solidFill>
                        <a:latin typeface="Roboto Condensed Light" panose="02000000000000000000" pitchFamily="2" charset="0"/>
                        <a:ea typeface="Roboto Condensed Light" panose="02000000000000000000" pitchFamily="2" charset="0"/>
                      </a:endParaRPr>
                    </a:p>
                  </a:txBody>
                  <a:tcPr marL="144000" marR="144000" marT="72000" marB="10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171450" indent="-171450" algn="l">
                        <a:lnSpc>
                          <a:spcPct val="110000"/>
                        </a:lnSpc>
                        <a:spcBef>
                          <a:spcPts val="600"/>
                        </a:spcBef>
                        <a:spcAft>
                          <a:spcPts val="0"/>
                        </a:spcAft>
                        <a:buClrTx/>
                        <a:buFont typeface="Arial" panose="020B0604020202020204" pitchFamily="34" charset="0"/>
                        <a:buChar char="•"/>
                      </a:pPr>
                      <a:endParaRPr lang="en-CA" sz="1200" b="0" i="0" baseline="0">
                        <a:solidFill>
                          <a:srgbClr val="000000"/>
                        </a:solidFill>
                        <a:latin typeface="Roboto Condensed Light" panose="02000000000000000000" pitchFamily="2" charset="0"/>
                        <a:ea typeface="Roboto Condensed Light" panose="02000000000000000000" pitchFamily="2" charset="0"/>
                      </a:endParaRPr>
                    </a:p>
                  </a:txBody>
                  <a:tcPr marL="144000" marR="144000" marT="72000" marB="10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pSp>
        <p:nvGrpSpPr>
          <p:cNvPr id="4" name="Group 3">
            <a:extLst>
              <a:ext uri="{FF2B5EF4-FFF2-40B4-BE49-F238E27FC236}">
                <a16:creationId xmlns:a16="http://schemas.microsoft.com/office/drawing/2014/main" id="{DD912EA4-DDC3-4BA4-8D20-65B23077C9E0}"/>
              </a:ext>
            </a:extLst>
          </p:cNvPr>
          <p:cNvGrpSpPr/>
          <p:nvPr/>
        </p:nvGrpSpPr>
        <p:grpSpPr>
          <a:xfrm>
            <a:off x="512263" y="2183624"/>
            <a:ext cx="3696155" cy="3520776"/>
            <a:chOff x="512263" y="2593696"/>
            <a:chExt cx="3696155" cy="3520776"/>
          </a:xfrm>
        </p:grpSpPr>
        <p:sp>
          <p:nvSpPr>
            <p:cNvPr id="14" name="Text Placeholder 26">
              <a:extLst>
                <a:ext uri="{FF2B5EF4-FFF2-40B4-BE49-F238E27FC236}">
                  <a16:creationId xmlns:a16="http://schemas.microsoft.com/office/drawing/2014/main" id="{7F7E919F-C796-4636-B5F7-DB10375CF2E9}"/>
                </a:ext>
              </a:extLst>
            </p:cNvPr>
            <p:cNvSpPr txBox="1">
              <a:spLocks/>
            </p:cNvSpPr>
            <p:nvPr/>
          </p:nvSpPr>
          <p:spPr>
            <a:xfrm>
              <a:off x="512263" y="2593696"/>
              <a:ext cx="3696155" cy="3520776"/>
            </a:xfrm>
            <a:prstGeom prst="rect">
              <a:avLst/>
            </a:prstGeom>
            <a:solidFill>
              <a:schemeClr val="bg1"/>
            </a:solidFill>
            <a:effectLst>
              <a:outerShdw blurRad="254000" sx="102000" sy="102000" algn="ctr" rotWithShape="0">
                <a:prstClr val="black">
                  <a:alpha val="25000"/>
                </a:prstClr>
              </a:outerShdw>
            </a:effectLst>
          </p:spPr>
          <p:txBody>
            <a:bodyPr wrap="square" lIns="180000" tIns="612000" rIns="180000" bIns="180000">
              <a:noAutofit/>
            </a:bodyPr>
            <a:lstStyle>
              <a:lvl1pPr marL="0" indent="0" algn="l" defTabSz="914400" rtl="0" eaLnBrk="1" latinLnBrk="0" hangingPunct="1">
                <a:lnSpc>
                  <a:spcPct val="110000"/>
                </a:lnSpc>
                <a:spcBef>
                  <a:spcPts val="1000"/>
                </a:spcBef>
                <a:buFont typeface="Arial" panose="020B0604020202020204" pitchFamily="34" charset="0"/>
                <a:buNone/>
                <a:defRPr sz="1400" b="0" i="0" kern="1200">
                  <a:solidFill>
                    <a:srgbClr val="000000"/>
                  </a:solidFill>
                  <a:latin typeface="Roboto Condensed Light" panose="02000000000000000000" pitchFamily="2" charset="0"/>
                  <a:ea typeface="Roboto Condensed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Roboto Condensed Light" panose="02000000000000000000" pitchFamily="2" charset="0"/>
                  <a:ea typeface="Roboto Condensed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Roboto Condensed Light" panose="02000000000000000000" pitchFamily="2" charset="0"/>
                  <a:ea typeface="Roboto Condensed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Roboto Condensed Light" panose="02000000000000000000" pitchFamily="2" charset="0"/>
                  <a:ea typeface="Roboto Condensed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Roboto Condensed Light" panose="02000000000000000000" pitchFamily="2" charset="0"/>
                  <a:ea typeface="Roboto Condensed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Duration: 		5-10 working days</a:t>
              </a:r>
            </a:p>
            <a:p>
              <a:r>
                <a:rPr lang="en-US"/>
                <a:t>Pay adjustment:	None</a:t>
              </a:r>
            </a:p>
            <a:p>
              <a:r>
                <a:rPr lang="en-US"/>
                <a:t>Considerations:</a:t>
              </a:r>
            </a:p>
            <a:p>
              <a:pPr marL="442913" indent="-285750">
                <a:buFont typeface="Arial" panose="020B0604020202020204" pitchFamily="34" charset="0"/>
                <a:buChar char="•"/>
              </a:pPr>
              <a:r>
                <a:rPr lang="en-US"/>
                <a:t>Must be a minimum of 50% productivity anticipated</a:t>
              </a:r>
            </a:p>
            <a:p>
              <a:pPr marL="442913" indent="-285750">
                <a:buFont typeface="Arial" panose="020B0604020202020204" pitchFamily="34" charset="0"/>
                <a:buChar char="•"/>
              </a:pPr>
              <a:r>
                <a:rPr lang="en-US"/>
                <a:t>Be flexible: Work with the employee to adjust expected outputs while they adjust to working from home while caring for dependents.</a:t>
              </a:r>
            </a:p>
            <a:p>
              <a:pPr marL="442913" indent="-285750">
                <a:buFont typeface="Arial" panose="020B0604020202020204" pitchFamily="34" charset="0"/>
                <a:buChar char="•"/>
              </a:pPr>
              <a:endParaRPr lang="en-US"/>
            </a:p>
            <a:p>
              <a:pPr marL="971550" lvl="1" indent="-285750"/>
              <a:endParaRPr lang="en-US"/>
            </a:p>
          </p:txBody>
        </p:sp>
        <p:sp>
          <p:nvSpPr>
            <p:cNvPr id="15" name="Text Placeholder 23">
              <a:extLst>
                <a:ext uri="{FF2B5EF4-FFF2-40B4-BE49-F238E27FC236}">
                  <a16:creationId xmlns:a16="http://schemas.microsoft.com/office/drawing/2014/main" id="{3B2C419D-FE32-442A-AB12-5FC59DD28338}"/>
                </a:ext>
              </a:extLst>
            </p:cNvPr>
            <p:cNvSpPr txBox="1">
              <a:spLocks/>
            </p:cNvSpPr>
            <p:nvPr/>
          </p:nvSpPr>
          <p:spPr>
            <a:xfrm>
              <a:off x="512263" y="2764215"/>
              <a:ext cx="3696155" cy="379405"/>
            </a:xfrm>
            <a:prstGeom prst="rect">
              <a:avLst/>
            </a:prstGeom>
            <a:solidFill>
              <a:schemeClr val="bg1"/>
            </a:solidFill>
          </p:spPr>
          <p:txBody>
            <a:bodyPr lIns="180000" rIns="180000">
              <a:no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rgbClr val="41439A"/>
                  </a:solidFill>
                  <a:latin typeface="Montserrat SemiBold"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ontserrat SemiBold"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ontserrat SemiBold"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ontserrat SemiBold"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ontserrat SemiBold"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a:t>Short-Term Hours Reduction</a:t>
              </a:r>
            </a:p>
          </p:txBody>
        </p:sp>
      </p:grpSp>
      <p:sp>
        <p:nvSpPr>
          <p:cNvPr id="17" name="Text Placeholder 6">
            <a:extLst>
              <a:ext uri="{FF2B5EF4-FFF2-40B4-BE49-F238E27FC236}">
                <a16:creationId xmlns:a16="http://schemas.microsoft.com/office/drawing/2014/main" id="{6D30AB4B-6180-459B-906C-9C1F38399B48}"/>
              </a:ext>
            </a:extLst>
          </p:cNvPr>
          <p:cNvSpPr txBox="1">
            <a:spLocks/>
          </p:cNvSpPr>
          <p:nvPr/>
        </p:nvSpPr>
        <p:spPr>
          <a:xfrm>
            <a:off x="4918362" y="393094"/>
            <a:ext cx="6742545" cy="6699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buFont typeface="Arial" panose="020B0604020202020204" pitchFamily="34" charset="0"/>
              <a:buNone/>
            </a:pPr>
            <a:r>
              <a:rPr lang="en-US" sz="1800" b="1">
                <a:solidFill>
                  <a:schemeClr val="accent1"/>
                </a:solidFill>
                <a:latin typeface="Montserrat SemiBold" panose="00000700000000000000" pitchFamily="2" charset="0"/>
                <a:ea typeface="Roboto Condensed Light" panose="02000000000000000000" pitchFamily="2" charset="0"/>
              </a:rPr>
              <a:t>The recommendations below are baselines that can be used if financially reasonable for your organization.</a:t>
            </a:r>
          </a:p>
        </p:txBody>
      </p:sp>
    </p:spTree>
    <p:extLst>
      <p:ext uri="{BB962C8B-B14F-4D97-AF65-F5344CB8AC3E}">
        <p14:creationId xmlns:p14="http://schemas.microsoft.com/office/powerpoint/2010/main" val="40479443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A9EB671C-0F6A-CF42-8E3C-8155D709DD51}"/>
              </a:ext>
            </a:extLst>
          </p:cNvPr>
          <p:cNvSpPr>
            <a:spLocks noGrp="1"/>
          </p:cNvSpPr>
          <p:nvPr>
            <p:ph type="title" idx="4294967295"/>
          </p:nvPr>
        </p:nvSpPr>
        <p:spPr>
          <a:xfrm>
            <a:off x="350793" y="634489"/>
            <a:ext cx="7715250" cy="519112"/>
          </a:xfrm>
        </p:spPr>
        <p:txBody>
          <a:bodyPr/>
          <a:lstStyle/>
          <a:p>
            <a:r>
              <a:rPr lang="en-CA">
                <a:solidFill>
                  <a:srgbClr val="636363"/>
                </a:solidFill>
              </a:rPr>
              <a:t>Step 4</a:t>
            </a:r>
            <a:endParaRPr lang="en-US"/>
          </a:p>
        </p:txBody>
      </p:sp>
      <p:sp>
        <p:nvSpPr>
          <p:cNvPr id="34" name="Text Placeholder 33">
            <a:extLst>
              <a:ext uri="{FF2B5EF4-FFF2-40B4-BE49-F238E27FC236}">
                <a16:creationId xmlns:a16="http://schemas.microsoft.com/office/drawing/2014/main" id="{6D284C46-39FD-3547-8CBC-FB0074A653CD}"/>
              </a:ext>
            </a:extLst>
          </p:cNvPr>
          <p:cNvSpPr>
            <a:spLocks noGrp="1"/>
          </p:cNvSpPr>
          <p:nvPr>
            <p:ph type="body" sz="quarter" idx="4294967295"/>
          </p:nvPr>
        </p:nvSpPr>
        <p:spPr>
          <a:xfrm>
            <a:off x="350793" y="1249483"/>
            <a:ext cx="5686425" cy="455613"/>
          </a:xfrm>
          <a:prstGeom prst="rect">
            <a:avLst/>
          </a:prstGeom>
        </p:spPr>
        <p:txBody>
          <a:bodyPr/>
          <a:lstStyle/>
          <a:p>
            <a:pPr marL="0" indent="0">
              <a:buNone/>
            </a:pPr>
            <a:r>
              <a:rPr lang="en-US" sz="2001">
                <a:solidFill>
                  <a:srgbClr val="919191"/>
                </a:solidFill>
                <a:cs typeface="Arial"/>
              </a:rPr>
              <a:t>Reach and formalize agreement</a:t>
            </a:r>
            <a:endParaRPr lang="en-CA" sz="2001">
              <a:cs typeface="Arial"/>
            </a:endParaRPr>
          </a:p>
        </p:txBody>
      </p:sp>
      <p:sp>
        <p:nvSpPr>
          <p:cNvPr id="10" name="Text Placeholder 26">
            <a:extLst>
              <a:ext uri="{FF2B5EF4-FFF2-40B4-BE49-F238E27FC236}">
                <a16:creationId xmlns:a16="http://schemas.microsoft.com/office/drawing/2014/main" id="{34519146-78F0-4BEC-A2B4-5C7C0CEEF821}"/>
              </a:ext>
            </a:extLst>
          </p:cNvPr>
          <p:cNvSpPr txBox="1">
            <a:spLocks/>
          </p:cNvSpPr>
          <p:nvPr/>
        </p:nvSpPr>
        <p:spPr>
          <a:xfrm>
            <a:off x="1907516" y="1942179"/>
            <a:ext cx="3696155" cy="3821312"/>
          </a:xfrm>
          <a:prstGeom prst="rect">
            <a:avLst/>
          </a:prstGeom>
          <a:solidFill>
            <a:schemeClr val="bg1"/>
          </a:solidFill>
          <a:effectLst>
            <a:outerShdw blurRad="254000" sx="102000" sy="102000" algn="ctr" rotWithShape="0">
              <a:prstClr val="black">
                <a:alpha val="25000"/>
              </a:prstClr>
            </a:outerShdw>
          </a:effectLst>
        </p:spPr>
        <p:txBody>
          <a:bodyPr wrap="square" lIns="180000" tIns="612000" rIns="180000" bIns="180000">
            <a:noAutofit/>
          </a:bodyPr>
          <a:lstStyle>
            <a:lvl1pPr marL="0" indent="0" algn="l" defTabSz="914400" rtl="0" eaLnBrk="1" latinLnBrk="0" hangingPunct="1">
              <a:lnSpc>
                <a:spcPct val="110000"/>
              </a:lnSpc>
              <a:spcBef>
                <a:spcPts val="1000"/>
              </a:spcBef>
              <a:buFont typeface="Arial" panose="020B0604020202020204" pitchFamily="34" charset="0"/>
              <a:buNone/>
              <a:defRPr sz="1400" b="0" i="0" kern="1200">
                <a:solidFill>
                  <a:srgbClr val="000000"/>
                </a:solidFill>
                <a:latin typeface="Roboto Condensed Light" panose="02000000000000000000" pitchFamily="2" charset="0"/>
                <a:ea typeface="Roboto Condensed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Roboto Condensed Light" panose="02000000000000000000" pitchFamily="2" charset="0"/>
                <a:ea typeface="Roboto Condensed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Roboto Condensed Light" panose="02000000000000000000" pitchFamily="2" charset="0"/>
                <a:ea typeface="Roboto Condensed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Roboto Condensed Light" panose="02000000000000000000" pitchFamily="2" charset="0"/>
                <a:ea typeface="Roboto Condensed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Roboto Condensed Light" panose="02000000000000000000" pitchFamily="2" charset="0"/>
                <a:ea typeface="Roboto Condensed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ctr"/>
            <a:endParaRPr lang="en-US"/>
          </a:p>
          <a:p>
            <a:pPr fontAlgn="ctr"/>
            <a:r>
              <a:rPr lang="en-US"/>
              <a:t>1. Review the policy/guideline and the implications of reducing hours.</a:t>
            </a:r>
          </a:p>
          <a:p>
            <a:pPr fontAlgn="ctr"/>
            <a:r>
              <a:rPr lang="en-US"/>
              <a:t>2. If agreement to reduce hours is reached, identify the details of the temporary work hours accommodation and capture in formal agreement document. Both parties sign written agreement.</a:t>
            </a:r>
          </a:p>
        </p:txBody>
      </p:sp>
      <p:sp>
        <p:nvSpPr>
          <p:cNvPr id="11" name="object 16">
            <a:extLst>
              <a:ext uri="{FF2B5EF4-FFF2-40B4-BE49-F238E27FC236}">
                <a16:creationId xmlns:a16="http://schemas.microsoft.com/office/drawing/2014/main" id="{F8F906D2-36E4-4DB1-A771-71E238B7AA9D}"/>
              </a:ext>
            </a:extLst>
          </p:cNvPr>
          <p:cNvSpPr/>
          <p:nvPr/>
        </p:nvSpPr>
        <p:spPr>
          <a:xfrm>
            <a:off x="1907515" y="1876574"/>
            <a:ext cx="3700877" cy="54000"/>
          </a:xfrm>
          <a:custGeom>
            <a:avLst/>
            <a:gdLst/>
            <a:ahLst/>
            <a:cxnLst/>
            <a:rect l="l" t="t" r="r" b="b"/>
            <a:pathLst>
              <a:path w="6284595" h="20955">
                <a:moveTo>
                  <a:pt x="0" y="20941"/>
                </a:moveTo>
                <a:lnTo>
                  <a:pt x="6284279" y="20941"/>
                </a:lnTo>
                <a:lnTo>
                  <a:pt x="6284279" y="0"/>
                </a:lnTo>
                <a:lnTo>
                  <a:pt x="0" y="0"/>
                </a:lnTo>
                <a:lnTo>
                  <a:pt x="0" y="20941"/>
                </a:lnTo>
                <a:close/>
              </a:path>
            </a:pathLst>
          </a:custGeom>
          <a:solidFill>
            <a:srgbClr val="41439A"/>
          </a:solidFill>
        </p:spPr>
        <p:txBody>
          <a:bodyPr wrap="square" lIns="0" tIns="0" rIns="0" bIns="0" rtlCol="0">
            <a:noAutofit/>
          </a:bodyPr>
          <a:lstStyle/>
          <a:p>
            <a:endParaRPr sz="662">
              <a:latin typeface="Roboto Condensed Light" panose="02000000000000000000" pitchFamily="2" charset="0"/>
            </a:endParaRPr>
          </a:p>
        </p:txBody>
      </p:sp>
      <p:sp>
        <p:nvSpPr>
          <p:cNvPr id="12" name="Text Placeholder 23">
            <a:extLst>
              <a:ext uri="{FF2B5EF4-FFF2-40B4-BE49-F238E27FC236}">
                <a16:creationId xmlns:a16="http://schemas.microsoft.com/office/drawing/2014/main" id="{E9E27538-BBD4-4F14-9316-E66B53552FD8}"/>
              </a:ext>
            </a:extLst>
          </p:cNvPr>
          <p:cNvSpPr txBox="1">
            <a:spLocks/>
          </p:cNvSpPr>
          <p:nvPr/>
        </p:nvSpPr>
        <p:spPr>
          <a:xfrm>
            <a:off x="1907515" y="1942178"/>
            <a:ext cx="3696155" cy="379405"/>
          </a:xfrm>
          <a:prstGeom prst="rect">
            <a:avLst/>
          </a:prstGeom>
          <a:solidFill>
            <a:schemeClr val="bg1"/>
          </a:solidFill>
        </p:spPr>
        <p:txBody>
          <a:bodyPr lIns="180000" rIns="180000">
            <a:no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rgbClr val="41439A"/>
                </a:solidFill>
                <a:latin typeface="Montserrat SemiBold"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ontserrat SemiBold"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ontserrat SemiBold"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ontserrat SemiBold"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ontserrat SemiBold"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Employee-Initiated Arrangement</a:t>
            </a:r>
          </a:p>
        </p:txBody>
      </p:sp>
      <p:sp>
        <p:nvSpPr>
          <p:cNvPr id="13" name="Text Placeholder 26">
            <a:extLst>
              <a:ext uri="{FF2B5EF4-FFF2-40B4-BE49-F238E27FC236}">
                <a16:creationId xmlns:a16="http://schemas.microsoft.com/office/drawing/2014/main" id="{4491AC9E-F57D-4EB6-AEE8-D69B529F0826}"/>
              </a:ext>
            </a:extLst>
          </p:cNvPr>
          <p:cNvSpPr txBox="1">
            <a:spLocks/>
          </p:cNvSpPr>
          <p:nvPr/>
        </p:nvSpPr>
        <p:spPr>
          <a:xfrm>
            <a:off x="6678978" y="2041235"/>
            <a:ext cx="3696155" cy="3722256"/>
          </a:xfrm>
          <a:prstGeom prst="rect">
            <a:avLst/>
          </a:prstGeom>
          <a:solidFill>
            <a:schemeClr val="bg1"/>
          </a:solidFill>
          <a:effectLst>
            <a:outerShdw blurRad="254000" sx="102000" sy="102000" algn="ctr" rotWithShape="0">
              <a:prstClr val="black">
                <a:alpha val="25000"/>
              </a:prstClr>
            </a:outerShdw>
          </a:effectLst>
        </p:spPr>
        <p:txBody>
          <a:bodyPr wrap="square" lIns="180000" tIns="612000" rIns="180000" bIns="180000">
            <a:noAutofit/>
          </a:bodyPr>
          <a:lstStyle>
            <a:lvl1pPr marL="0" indent="0" algn="l" defTabSz="914400" rtl="0" eaLnBrk="1" latinLnBrk="0" hangingPunct="1">
              <a:lnSpc>
                <a:spcPct val="110000"/>
              </a:lnSpc>
              <a:spcBef>
                <a:spcPts val="1000"/>
              </a:spcBef>
              <a:buFont typeface="Arial" panose="020B0604020202020204" pitchFamily="34" charset="0"/>
              <a:buNone/>
              <a:defRPr sz="1400" b="0" i="0" kern="1200">
                <a:solidFill>
                  <a:srgbClr val="000000"/>
                </a:solidFill>
                <a:latin typeface="Roboto Condensed Light" panose="02000000000000000000" pitchFamily="2" charset="0"/>
                <a:ea typeface="Roboto Condensed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Roboto Condensed Light" panose="02000000000000000000" pitchFamily="2" charset="0"/>
                <a:ea typeface="Roboto Condensed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Roboto Condensed Light" panose="02000000000000000000" pitchFamily="2" charset="0"/>
                <a:ea typeface="Roboto Condensed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Roboto Condensed Light" panose="02000000000000000000" pitchFamily="2" charset="0"/>
                <a:ea typeface="Roboto Condensed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Roboto Condensed Light" panose="02000000000000000000" pitchFamily="2" charset="0"/>
                <a:ea typeface="Roboto Condensed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ctr"/>
            <a:r>
              <a:rPr lang="en-US"/>
              <a:t>1. Provide facts on the observed reduction in hours.</a:t>
            </a:r>
          </a:p>
          <a:p>
            <a:pPr fontAlgn="ctr"/>
            <a:r>
              <a:rPr lang="en-US"/>
              <a:t>2. Discuss the policy/guidelines and identify the options for accommodation available to the employee.</a:t>
            </a:r>
          </a:p>
          <a:p>
            <a:pPr fontAlgn="ctr"/>
            <a:r>
              <a:rPr lang="en-US"/>
              <a:t>3. If agreement to reduce hours is reached, identify the details of the temporary work hours accommodation and capture in formal agreement document. Both parties sign written agreement.</a:t>
            </a:r>
          </a:p>
          <a:p>
            <a:pPr fontAlgn="ctr"/>
            <a:r>
              <a:rPr lang="en-US"/>
              <a:t>4. If agreement is not reached, reiterate expectations on regular hours worked.</a:t>
            </a:r>
          </a:p>
        </p:txBody>
      </p:sp>
      <p:sp>
        <p:nvSpPr>
          <p:cNvPr id="14" name="Text Placeholder 23">
            <a:extLst>
              <a:ext uri="{FF2B5EF4-FFF2-40B4-BE49-F238E27FC236}">
                <a16:creationId xmlns:a16="http://schemas.microsoft.com/office/drawing/2014/main" id="{BDF8165D-1887-48CB-BA00-268CCD0612A7}"/>
              </a:ext>
            </a:extLst>
          </p:cNvPr>
          <p:cNvSpPr txBox="1">
            <a:spLocks/>
          </p:cNvSpPr>
          <p:nvPr/>
        </p:nvSpPr>
        <p:spPr>
          <a:xfrm>
            <a:off x="6678978" y="1942179"/>
            <a:ext cx="3696155" cy="379405"/>
          </a:xfrm>
          <a:prstGeom prst="rect">
            <a:avLst/>
          </a:prstGeom>
          <a:solidFill>
            <a:schemeClr val="bg1"/>
          </a:solidFill>
        </p:spPr>
        <p:txBody>
          <a:bodyPr lIns="180000" rIns="180000">
            <a:no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rgbClr val="41439A"/>
                </a:solidFill>
                <a:latin typeface="Montserrat SemiBold"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ontserrat SemiBold"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ontserrat SemiBold"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ontserrat SemiBold"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ontserrat SemiBold"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Manager-Initiated Arrangement</a:t>
            </a:r>
          </a:p>
        </p:txBody>
      </p:sp>
      <p:sp>
        <p:nvSpPr>
          <p:cNvPr id="15" name="object 16">
            <a:extLst>
              <a:ext uri="{FF2B5EF4-FFF2-40B4-BE49-F238E27FC236}">
                <a16:creationId xmlns:a16="http://schemas.microsoft.com/office/drawing/2014/main" id="{3A2ED452-5F38-4F92-9AAB-FA69F0B35DDF}"/>
              </a:ext>
            </a:extLst>
          </p:cNvPr>
          <p:cNvSpPr/>
          <p:nvPr/>
        </p:nvSpPr>
        <p:spPr>
          <a:xfrm>
            <a:off x="6676616" y="1881047"/>
            <a:ext cx="3700877" cy="54000"/>
          </a:xfrm>
          <a:custGeom>
            <a:avLst/>
            <a:gdLst/>
            <a:ahLst/>
            <a:cxnLst/>
            <a:rect l="l" t="t" r="r" b="b"/>
            <a:pathLst>
              <a:path w="6284595" h="20955">
                <a:moveTo>
                  <a:pt x="0" y="20941"/>
                </a:moveTo>
                <a:lnTo>
                  <a:pt x="6284279" y="20941"/>
                </a:lnTo>
                <a:lnTo>
                  <a:pt x="6284279" y="0"/>
                </a:lnTo>
                <a:lnTo>
                  <a:pt x="0" y="0"/>
                </a:lnTo>
                <a:lnTo>
                  <a:pt x="0" y="20941"/>
                </a:lnTo>
                <a:close/>
              </a:path>
            </a:pathLst>
          </a:custGeom>
          <a:solidFill>
            <a:srgbClr val="41439A"/>
          </a:solidFill>
        </p:spPr>
        <p:txBody>
          <a:bodyPr wrap="square" lIns="0" tIns="0" rIns="0" bIns="0" rtlCol="0">
            <a:noAutofit/>
          </a:bodyPr>
          <a:lstStyle/>
          <a:p>
            <a:endParaRPr sz="662">
              <a:latin typeface="Roboto Condensed Light" panose="02000000000000000000" pitchFamily="2" charset="0"/>
            </a:endParaRPr>
          </a:p>
        </p:txBody>
      </p:sp>
    </p:spTree>
    <p:extLst>
      <p:ext uri="{BB962C8B-B14F-4D97-AF65-F5344CB8AC3E}">
        <p14:creationId xmlns:p14="http://schemas.microsoft.com/office/powerpoint/2010/main" val="11071554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354105" y="1326181"/>
            <a:ext cx="11312961" cy="4503847"/>
          </a:xfrm>
        </p:spPr>
        <p:txBody>
          <a:bodyPr numCol="2"/>
          <a:lstStyle/>
          <a:p>
            <a:r>
              <a:rPr lang="en-CA"/>
              <a:t>Archibald-Pannone, Laurie. “COVID-19: 4 Tips to Help the Elderly Stay Connected.” </a:t>
            </a:r>
            <a:r>
              <a:rPr lang="en-CA" i="1"/>
              <a:t>World Economic Forum</a:t>
            </a:r>
            <a:r>
              <a:rPr lang="en-CA"/>
              <a:t>, 13 Mar. 2020. Web. 17 Mar. 2020 </a:t>
            </a:r>
            <a:r>
              <a:rPr lang="en-CA" u="sng">
                <a:hlinkClick r:id="rId3"/>
              </a:rPr>
              <a:t>https://www.weforum.org/agenda/2020/03/seniors-elderly-coronavirus-isolation/</a:t>
            </a:r>
            <a:r>
              <a:rPr lang="en-CA"/>
              <a:t>.</a:t>
            </a:r>
          </a:p>
          <a:p>
            <a:r>
              <a:rPr lang="en-CA"/>
              <a:t>Center for Disease Control and Prevention. </a:t>
            </a:r>
            <a:r>
              <a:rPr lang="en-CA" i="1"/>
              <a:t>Coronavirus Disease 2019 (COVID-19)</a:t>
            </a:r>
            <a:r>
              <a:rPr lang="en-CA"/>
              <a:t>. Web. 17 Mar. 2020 . </a:t>
            </a:r>
            <a:r>
              <a:rPr lang="en-CA" u="sng">
                <a:hlinkClick r:id="rId4"/>
              </a:rPr>
              <a:t>https://www.cdc.gov/coronavirus/2019-ncov/index.html</a:t>
            </a:r>
            <a:r>
              <a:rPr lang="en-CA"/>
              <a:t>. </a:t>
            </a:r>
          </a:p>
          <a:p>
            <a:r>
              <a:rPr lang="en-CA"/>
              <a:t>“Coronavirus Disease (COVID-2019) Situation Reports.” </a:t>
            </a:r>
            <a:r>
              <a:rPr lang="en-CA" i="1"/>
              <a:t>World Health Organization</a:t>
            </a:r>
            <a:r>
              <a:rPr lang="en-CA"/>
              <a:t>, Web. 17 Mar. 2020 </a:t>
            </a:r>
            <a:r>
              <a:rPr lang="en-CA" u="sng">
                <a:hlinkClick r:id="rId5"/>
              </a:rPr>
              <a:t>https://www.who.int/emergencies/diseases/novel-coronavirus-2019/situation-reports/</a:t>
            </a:r>
            <a:r>
              <a:rPr lang="en-CA"/>
              <a:t>.</a:t>
            </a:r>
          </a:p>
          <a:p>
            <a:r>
              <a:rPr lang="en-CA"/>
              <a:t>Friedman, Dana E. “Supervisors’ Guide to Flexibility.” </a:t>
            </a:r>
            <a:r>
              <a:rPr lang="en-CA" i="1"/>
              <a:t>When Work Works, </a:t>
            </a:r>
            <a:r>
              <a:rPr lang="en-CA"/>
              <a:t>p. 6. Web. 17 Mar. 2020. </a:t>
            </a:r>
            <a:r>
              <a:rPr lang="en-CA">
                <a:hlinkClick r:id="rId6"/>
              </a:rPr>
              <a:t>https://tompkinscountyny.gov/files2/workforceny/When%20Work%20Works%20Guide%20to%20Supervisors.pdf</a:t>
            </a:r>
            <a:endParaRPr lang="en-CA"/>
          </a:p>
          <a:p>
            <a:r>
              <a:rPr lang="en-CA"/>
              <a:t>Friedman, Stewart, and Alyssa Westring. “How Working Parents Can Prepare for Coronavirus Closures.” </a:t>
            </a:r>
            <a:r>
              <a:rPr lang="en-CA" i="1"/>
              <a:t>Harvard Business Review</a:t>
            </a:r>
            <a:r>
              <a:rPr lang="en-CA"/>
              <a:t>, 10 Mar. 2020. Web. 17 Mar. 2020 </a:t>
            </a:r>
            <a:r>
              <a:rPr lang="en-CA" u="sng">
                <a:hlinkClick r:id="rId7"/>
              </a:rPr>
              <a:t>https://hbr.org/2020/03/how-working-parents-can-prepare-for-coronavirus-closures</a:t>
            </a:r>
            <a:r>
              <a:rPr lang="en-CA"/>
              <a:t>.</a:t>
            </a:r>
          </a:p>
          <a:p>
            <a:r>
              <a:rPr lang="en-CA"/>
              <a:t>Kelly, Kathleen. “How to Balance Your Career with the Needs of an Aging Family Member.” </a:t>
            </a:r>
            <a:r>
              <a:rPr lang="en-CA" i="1"/>
              <a:t>PBS News Hour</a:t>
            </a:r>
            <a:r>
              <a:rPr lang="en-CA"/>
              <a:t>, 23 Oct. 2014. Web. 17 Mar. 2020. </a:t>
            </a:r>
            <a:r>
              <a:rPr lang="en-CA" u="sng">
                <a:hlinkClick r:id="rId8"/>
              </a:rPr>
              <a:t>https://www.pbs.org/newshour/health/juggling-work-care-aging-loved-ones</a:t>
            </a:r>
            <a:r>
              <a:rPr lang="en-CA"/>
              <a:t>.</a:t>
            </a:r>
          </a:p>
          <a:p>
            <a:r>
              <a:rPr lang="en-CA" i="1"/>
              <a:t>Managing Flexible Work Arrangements</a:t>
            </a:r>
            <a:r>
              <a:rPr lang="en-CA"/>
              <a:t>. SHRM, 2020, p. 10. Web. </a:t>
            </a:r>
            <a:r>
              <a:rPr lang="en-CA">
                <a:hlinkClick r:id="rId9"/>
              </a:rPr>
              <a:t>https://www.shrm.org/resourcesandtools/tools-and-samples/toolkits/pages/managingflexibleworkarrangements.aspx</a:t>
            </a:r>
            <a:endParaRPr lang="en-CA"/>
          </a:p>
          <a:p>
            <a:r>
              <a:rPr lang="en-CA" i="1"/>
              <a:t>Managing Organizational Communication</a:t>
            </a:r>
            <a:r>
              <a:rPr lang="en-CA"/>
              <a:t>. SHRM, 2020, p. 10. Web. </a:t>
            </a:r>
            <a:r>
              <a:rPr lang="en-CA">
                <a:hlinkClick r:id="rId10"/>
              </a:rPr>
              <a:t>https://www.shrm.org/resourcesandtools/tools-and-samples/toolkits/pages/managingorganizationalcommunication.aspx</a:t>
            </a:r>
            <a:endParaRPr lang="en-CA"/>
          </a:p>
          <a:p>
            <a:r>
              <a:rPr lang="en-CA"/>
              <a:t>Mullan, Emma. “Ideas and Free Online Resources for Your Kids to Use during Covid-19 Outbreak.” </a:t>
            </a:r>
            <a:r>
              <a:rPr lang="en-CA" i="1"/>
              <a:t>FM104</a:t>
            </a:r>
            <a:r>
              <a:rPr lang="en-CA"/>
              <a:t>, 13 Mar. 2020. Web. 17 Mar. 2020. </a:t>
            </a:r>
            <a:r>
              <a:rPr lang="en-CA" u="sng">
                <a:hlinkClick r:id="rId11"/>
              </a:rPr>
              <a:t>https://www.fm104.ie/news/buzz/list-of-free-resources-online-for-your-kids-to-use-during-covid-19-outbreak/</a:t>
            </a:r>
            <a:r>
              <a:rPr lang="en-CA"/>
              <a:t>.</a:t>
            </a:r>
          </a:p>
          <a:p>
            <a:r>
              <a:rPr lang="en-CA" i="1"/>
              <a:t>Office Ergonomics</a:t>
            </a:r>
            <a:r>
              <a:rPr lang="en-CA"/>
              <a:t>. WorkSafe NB, Jan. 2010. Web. 17 Mar. 2020. </a:t>
            </a:r>
            <a:r>
              <a:rPr lang="en-CA" u="sng">
                <a:hlinkClick r:id="rId12"/>
              </a:rPr>
              <a:t>https://www.worksafenb.ca/docs/OFFICEEdist.pdf</a:t>
            </a:r>
            <a:r>
              <a:rPr lang="en-CA"/>
              <a:t>.</a:t>
            </a:r>
          </a:p>
          <a:p>
            <a:r>
              <a:rPr lang="en-CA"/>
              <a:t>“OSH Answers Fact Sheets: Telework/Telecommuting.” </a:t>
            </a:r>
            <a:r>
              <a:rPr lang="en-CA" i="1"/>
              <a:t>Canadian Centre for Occupational Health and Safety</a:t>
            </a:r>
            <a:r>
              <a:rPr lang="en-CA"/>
              <a:t>, 17 Mar. 2020. Web. 17 Mar. 2020. </a:t>
            </a:r>
            <a:r>
              <a:rPr lang="en-CA" u="sng">
                <a:hlinkClick r:id="rId13"/>
              </a:rPr>
              <a:t>https://www.ccohs.ca/oshanswers/hsprograms/telework.html</a:t>
            </a:r>
            <a:r>
              <a:rPr lang="en-CA"/>
              <a:t>.</a:t>
            </a:r>
          </a:p>
          <a:p>
            <a:r>
              <a:rPr lang="en-CA"/>
              <a:t>Rock, David. “Managing with the Brain in Mind.” </a:t>
            </a:r>
            <a:r>
              <a:rPr lang="en-CA" i="1"/>
              <a:t>Strategy+Business</a:t>
            </a:r>
            <a:r>
              <a:rPr lang="en-CA"/>
              <a:t>, no. 56, 2009. Web. </a:t>
            </a:r>
            <a:r>
              <a:rPr lang="en-CA" u="sng">
                <a:hlinkClick r:id="rId14"/>
              </a:rPr>
              <a:t>http://2uxlo5u7jf11pm3f36oan8d6-wpengine.netdna-ssl.com/wp-content/uploads/2016/06/ManagingWBrainInMind.pdf</a:t>
            </a:r>
            <a:r>
              <a:rPr lang="en-CA"/>
              <a:t>.</a:t>
            </a:r>
          </a:p>
          <a:p>
            <a:r>
              <a:rPr lang="en-CA"/>
              <a:t>So, Adrienne. “How to Entertain Your Young Children During Quarantine (2020).” </a:t>
            </a:r>
            <a:r>
              <a:rPr lang="en-CA" i="1"/>
              <a:t>Wired</a:t>
            </a:r>
            <a:r>
              <a:rPr lang="en-CA"/>
              <a:t>, 16 Mar. 2020. Web. 17 Mar. 2020. </a:t>
            </a:r>
            <a:r>
              <a:rPr lang="en-CA" u="sng">
                <a:hlinkClick r:id="rId15"/>
              </a:rPr>
              <a:t>https://www.wired.com/gallery/how-to-entertain-children-quarantine/</a:t>
            </a:r>
            <a:r>
              <a:rPr lang="en-CA"/>
              <a:t>.</a:t>
            </a:r>
          </a:p>
          <a:p>
            <a:r>
              <a:rPr lang="en-CA"/>
              <a:t>Sommer, Constance. “COVID-19 and Caring for Older Adults.” </a:t>
            </a:r>
            <a:r>
              <a:rPr lang="en-CA" i="1"/>
              <a:t>USC Leonard Davis School of Gerontology</a:t>
            </a:r>
            <a:r>
              <a:rPr lang="en-CA"/>
              <a:t>, 10 Mar. 2020. Web. 17 Mar. 2020. </a:t>
            </a:r>
            <a:r>
              <a:rPr lang="en-CA" u="sng">
                <a:hlinkClick r:id="rId16"/>
              </a:rPr>
              <a:t>https://gero.usc.edu/2020/03/10/covid-19-and-caring-for-older-adults/</a:t>
            </a:r>
            <a:r>
              <a:rPr lang="en-CA"/>
              <a:t>.</a:t>
            </a:r>
          </a:p>
          <a:p>
            <a:r>
              <a:rPr lang="en-CA"/>
              <a:t>“Talking With Children About Coronavirus Disease 2019.” </a:t>
            </a:r>
            <a:r>
              <a:rPr lang="en-CA" i="1"/>
              <a:t>Center for Disease Control and Prevention</a:t>
            </a:r>
            <a:r>
              <a:rPr lang="en-CA"/>
              <a:t>, 9 Mar. 2020. Web. 17 Mar. 2020. </a:t>
            </a:r>
            <a:r>
              <a:rPr lang="en-CA" u="sng">
                <a:hlinkClick r:id="rId17"/>
              </a:rPr>
              <a:t>https://www.cdc.gov/coronavirus/2019-ncov/community/schools-childcare/talking-with-children.html</a:t>
            </a:r>
            <a:r>
              <a:rPr lang="en-CA"/>
              <a:t>.</a:t>
            </a:r>
          </a:p>
          <a:p>
            <a:r>
              <a:rPr lang="en-CA"/>
              <a:t>Watkins, Michael. “Making Virtual Teams Work: Ten Basic Principles.” </a:t>
            </a:r>
            <a:r>
              <a:rPr lang="en-CA" i="1"/>
              <a:t>Harvard Business Review</a:t>
            </a:r>
            <a:r>
              <a:rPr lang="en-CA"/>
              <a:t>, 27 June 2013. Web. 17 Mar. 2020. </a:t>
            </a:r>
            <a:r>
              <a:rPr lang="en-CA" u="sng">
                <a:hlinkClick r:id="rId18"/>
              </a:rPr>
              <a:t>https://hbr.org/2013/06/making-virtual-teams-work-ten</a:t>
            </a:r>
            <a:r>
              <a:rPr lang="en-CA"/>
              <a:t>.</a:t>
            </a:r>
          </a:p>
        </p:txBody>
      </p:sp>
      <p:sp>
        <p:nvSpPr>
          <p:cNvPr id="5" name="Title 4">
            <a:extLst>
              <a:ext uri="{FF2B5EF4-FFF2-40B4-BE49-F238E27FC236}">
                <a16:creationId xmlns:a16="http://schemas.microsoft.com/office/drawing/2014/main" id="{DE626062-C3E0-C440-8080-B1BE42E1C4FF}"/>
              </a:ext>
            </a:extLst>
          </p:cNvPr>
          <p:cNvSpPr>
            <a:spLocks noGrp="1"/>
          </p:cNvSpPr>
          <p:nvPr>
            <p:ph type="title"/>
          </p:nvPr>
        </p:nvSpPr>
        <p:spPr>
          <a:xfrm>
            <a:off x="354106" y="515733"/>
            <a:ext cx="5091351" cy="617031"/>
          </a:xfrm>
        </p:spPr>
        <p:txBody>
          <a:bodyPr/>
          <a:lstStyle/>
          <a:p>
            <a:r>
              <a:rPr lang="en-US">
                <a:solidFill>
                  <a:schemeClr val="bg1">
                    <a:lumMod val="50000"/>
                  </a:schemeClr>
                </a:solidFill>
              </a:rPr>
              <a:t>Works Cited</a:t>
            </a:r>
          </a:p>
        </p:txBody>
      </p:sp>
    </p:spTree>
    <p:extLst>
      <p:ext uri="{BB962C8B-B14F-4D97-AF65-F5344CB8AC3E}">
        <p14:creationId xmlns:p14="http://schemas.microsoft.com/office/powerpoint/2010/main" val="25884719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B285348-F399-0849-92E4-5BD3541498E2}"/>
              </a:ext>
            </a:extLst>
          </p:cNvPr>
          <p:cNvSpPr txBox="1"/>
          <p:nvPr/>
        </p:nvSpPr>
        <p:spPr>
          <a:xfrm>
            <a:off x="6124353" y="3444949"/>
            <a:ext cx="184731" cy="26039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778237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96ACD3-EE88-41D1-862E-95724F314A73}"/>
              </a:ext>
            </a:extLst>
          </p:cNvPr>
          <p:cNvSpPr>
            <a:spLocks noGrp="1"/>
          </p:cNvSpPr>
          <p:nvPr>
            <p:ph type="title"/>
          </p:nvPr>
        </p:nvSpPr>
        <p:spPr>
          <a:xfrm>
            <a:off x="325597" y="1151713"/>
            <a:ext cx="11119027" cy="1130188"/>
          </a:xfrm>
        </p:spPr>
        <p:txBody>
          <a:bodyPr/>
          <a:lstStyle/>
          <a:p>
            <a:r>
              <a:rPr lang="en-US" sz="2400"/>
              <a:t>The path to mitigating the challenges of integrating employee caregiving with work</a:t>
            </a:r>
            <a:endParaRPr lang="en-CA" sz="2400"/>
          </a:p>
        </p:txBody>
      </p:sp>
      <p:sp>
        <p:nvSpPr>
          <p:cNvPr id="4" name="Text Placeholder 26">
            <a:extLst>
              <a:ext uri="{FF2B5EF4-FFF2-40B4-BE49-F238E27FC236}">
                <a16:creationId xmlns:a16="http://schemas.microsoft.com/office/drawing/2014/main" id="{BE8D9A5D-FD94-4317-A3B5-14E491C5C5F1}"/>
              </a:ext>
            </a:extLst>
          </p:cNvPr>
          <p:cNvSpPr txBox="1">
            <a:spLocks/>
          </p:cNvSpPr>
          <p:nvPr/>
        </p:nvSpPr>
        <p:spPr>
          <a:xfrm>
            <a:off x="1644215" y="2749645"/>
            <a:ext cx="2513612" cy="1815594"/>
          </a:xfrm>
          <a:prstGeom prst="rect">
            <a:avLst/>
          </a:prstGeom>
          <a:solidFill>
            <a:schemeClr val="bg1"/>
          </a:solidFill>
          <a:effectLst>
            <a:outerShdw blurRad="254000" sx="102000" sy="102000" algn="ctr" rotWithShape="0">
              <a:prstClr val="black">
                <a:alpha val="25000"/>
              </a:prstClr>
            </a:outerShdw>
          </a:effectLst>
        </p:spPr>
        <p:txBody>
          <a:bodyPr wrap="square" lIns="180000" tIns="612000" rIns="180000" bIns="180000">
            <a:noAutofit/>
          </a:bodyPr>
          <a:lstStyle>
            <a:lvl1pPr marL="0" indent="0" algn="l" defTabSz="914400" rtl="0" eaLnBrk="1" latinLnBrk="0" hangingPunct="1">
              <a:lnSpc>
                <a:spcPct val="110000"/>
              </a:lnSpc>
              <a:spcBef>
                <a:spcPts val="1000"/>
              </a:spcBef>
              <a:buFont typeface="Arial" panose="020B0604020202020204" pitchFamily="34" charset="0"/>
              <a:buNone/>
              <a:defRPr sz="1400" b="0" i="0" kern="1200">
                <a:solidFill>
                  <a:srgbClr val="000000"/>
                </a:solidFill>
                <a:latin typeface="Roboto Condensed Light" panose="02000000000000000000" pitchFamily="2" charset="0"/>
                <a:ea typeface="Roboto Condensed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Roboto Condensed Light" panose="02000000000000000000" pitchFamily="2" charset="0"/>
                <a:ea typeface="Roboto Condensed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Roboto Condensed Light" panose="02000000000000000000" pitchFamily="2" charset="0"/>
                <a:ea typeface="Roboto Condensed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Roboto Condensed Light" panose="02000000000000000000" pitchFamily="2" charset="0"/>
                <a:ea typeface="Roboto Condensed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Roboto Condensed Light" panose="02000000000000000000" pitchFamily="2" charset="0"/>
                <a:ea typeface="Roboto Condensed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t>
            </a:r>
          </a:p>
        </p:txBody>
      </p:sp>
      <p:sp>
        <p:nvSpPr>
          <p:cNvPr id="5" name="object 16">
            <a:extLst>
              <a:ext uri="{FF2B5EF4-FFF2-40B4-BE49-F238E27FC236}">
                <a16:creationId xmlns:a16="http://schemas.microsoft.com/office/drawing/2014/main" id="{49A1963E-5178-420D-A8A4-017B712618EB}"/>
              </a:ext>
            </a:extLst>
          </p:cNvPr>
          <p:cNvSpPr/>
          <p:nvPr/>
        </p:nvSpPr>
        <p:spPr>
          <a:xfrm flipV="1">
            <a:off x="1642555" y="2739306"/>
            <a:ext cx="2516823" cy="45719"/>
          </a:xfrm>
          <a:custGeom>
            <a:avLst/>
            <a:gdLst/>
            <a:ahLst/>
            <a:cxnLst/>
            <a:rect l="l" t="t" r="r" b="b"/>
            <a:pathLst>
              <a:path w="6284595" h="20955">
                <a:moveTo>
                  <a:pt x="0" y="20941"/>
                </a:moveTo>
                <a:lnTo>
                  <a:pt x="6284279" y="20941"/>
                </a:lnTo>
                <a:lnTo>
                  <a:pt x="6284279" y="0"/>
                </a:lnTo>
                <a:lnTo>
                  <a:pt x="0" y="0"/>
                </a:lnTo>
                <a:lnTo>
                  <a:pt x="0" y="20941"/>
                </a:lnTo>
                <a:close/>
              </a:path>
            </a:pathLst>
          </a:custGeom>
          <a:solidFill>
            <a:srgbClr val="41439A"/>
          </a:solidFill>
        </p:spPr>
        <p:txBody>
          <a:bodyPr wrap="square" lIns="0" tIns="0" rIns="0" bIns="0" rtlCol="0">
            <a:noAutofit/>
          </a:bodyPr>
          <a:lstStyle/>
          <a:p>
            <a:endParaRPr sz="662">
              <a:latin typeface="Roboto Condensed Light" panose="02000000000000000000" pitchFamily="2" charset="0"/>
            </a:endParaRPr>
          </a:p>
        </p:txBody>
      </p:sp>
      <p:sp>
        <p:nvSpPr>
          <p:cNvPr id="6" name="Text Placeholder 23">
            <a:extLst>
              <a:ext uri="{FF2B5EF4-FFF2-40B4-BE49-F238E27FC236}">
                <a16:creationId xmlns:a16="http://schemas.microsoft.com/office/drawing/2014/main" id="{F9E55D64-0687-4FCD-A62A-B7A71F05202E}"/>
              </a:ext>
            </a:extLst>
          </p:cNvPr>
          <p:cNvSpPr txBox="1">
            <a:spLocks/>
          </p:cNvSpPr>
          <p:nvPr/>
        </p:nvSpPr>
        <p:spPr>
          <a:xfrm>
            <a:off x="1390767" y="2982305"/>
            <a:ext cx="3007556" cy="379405"/>
          </a:xfrm>
          <a:prstGeom prst="rect">
            <a:avLst/>
          </a:prstGeom>
          <a:noFill/>
        </p:spPr>
        <p:txBody>
          <a:bodyPr lIns="180000" rIns="180000">
            <a:no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rgbClr val="41439A"/>
                </a:solidFill>
                <a:latin typeface="Montserrat SemiBold"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ontserrat SemiBold"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ontserrat SemiBold"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ontserrat SemiBold"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ontserrat SemiBold"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a:t>1.</a:t>
            </a:r>
          </a:p>
          <a:p>
            <a:pPr algn="ctr"/>
            <a:r>
              <a:rPr lang="en-US" sz="1800"/>
              <a:t>Phase I Mitigation:  Senior Leadership Sets Policy &amp; Coverage Direction</a:t>
            </a:r>
          </a:p>
        </p:txBody>
      </p:sp>
      <p:sp>
        <p:nvSpPr>
          <p:cNvPr id="7" name="Text Placeholder 26">
            <a:extLst>
              <a:ext uri="{FF2B5EF4-FFF2-40B4-BE49-F238E27FC236}">
                <a16:creationId xmlns:a16="http://schemas.microsoft.com/office/drawing/2014/main" id="{CD90A510-6B9D-49E6-8EFE-91A682A29B21}"/>
              </a:ext>
            </a:extLst>
          </p:cNvPr>
          <p:cNvSpPr txBox="1">
            <a:spLocks/>
          </p:cNvSpPr>
          <p:nvPr/>
        </p:nvSpPr>
        <p:spPr>
          <a:xfrm>
            <a:off x="4705624" y="2756109"/>
            <a:ext cx="2513612" cy="1809130"/>
          </a:xfrm>
          <a:prstGeom prst="rect">
            <a:avLst/>
          </a:prstGeom>
          <a:solidFill>
            <a:schemeClr val="bg1"/>
          </a:solidFill>
          <a:effectLst>
            <a:outerShdw blurRad="254000" sx="102000" sy="102000" algn="ctr" rotWithShape="0">
              <a:prstClr val="black">
                <a:alpha val="25000"/>
              </a:prstClr>
            </a:outerShdw>
          </a:effectLst>
        </p:spPr>
        <p:txBody>
          <a:bodyPr wrap="square" lIns="180000" tIns="612000" rIns="180000" bIns="180000">
            <a:noAutofit/>
          </a:bodyPr>
          <a:lstStyle>
            <a:lvl1pPr marL="0" indent="0" algn="l" defTabSz="914400" rtl="0" eaLnBrk="1" latinLnBrk="0" hangingPunct="1">
              <a:lnSpc>
                <a:spcPct val="110000"/>
              </a:lnSpc>
              <a:spcBef>
                <a:spcPts val="1000"/>
              </a:spcBef>
              <a:buFont typeface="Arial" panose="020B0604020202020204" pitchFamily="34" charset="0"/>
              <a:buNone/>
              <a:defRPr sz="1400" b="0" i="0" kern="1200">
                <a:solidFill>
                  <a:srgbClr val="000000"/>
                </a:solidFill>
                <a:latin typeface="Roboto Condensed Light" panose="02000000000000000000" pitchFamily="2" charset="0"/>
                <a:ea typeface="Roboto Condensed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Roboto Condensed Light" panose="02000000000000000000" pitchFamily="2" charset="0"/>
                <a:ea typeface="Roboto Condensed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Roboto Condensed Light" panose="02000000000000000000" pitchFamily="2" charset="0"/>
                <a:ea typeface="Roboto Condensed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Roboto Condensed Light" panose="02000000000000000000" pitchFamily="2" charset="0"/>
                <a:ea typeface="Roboto Condensed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Roboto Condensed Light" panose="02000000000000000000" pitchFamily="2" charset="0"/>
                <a:ea typeface="Roboto Condensed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endParaRPr lang="en-US"/>
          </a:p>
        </p:txBody>
      </p:sp>
      <p:sp>
        <p:nvSpPr>
          <p:cNvPr id="8" name="Text Placeholder 23">
            <a:extLst>
              <a:ext uri="{FF2B5EF4-FFF2-40B4-BE49-F238E27FC236}">
                <a16:creationId xmlns:a16="http://schemas.microsoft.com/office/drawing/2014/main" id="{FACCC5F5-2F47-47FD-83F2-EF78B8213DBC}"/>
              </a:ext>
            </a:extLst>
          </p:cNvPr>
          <p:cNvSpPr txBox="1">
            <a:spLocks/>
          </p:cNvSpPr>
          <p:nvPr/>
        </p:nvSpPr>
        <p:spPr>
          <a:xfrm>
            <a:off x="4700753" y="3008398"/>
            <a:ext cx="2677460" cy="379405"/>
          </a:xfrm>
          <a:prstGeom prst="rect">
            <a:avLst/>
          </a:prstGeom>
          <a:noFill/>
        </p:spPr>
        <p:txBody>
          <a:bodyPr lIns="180000" rIns="180000">
            <a:no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rgbClr val="41439A"/>
                </a:solidFill>
                <a:latin typeface="Montserrat SemiBold"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ontserrat SemiBold"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ontserrat SemiBold"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ontserrat SemiBold"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ontserrat SemiBold"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a:t>2. </a:t>
            </a:r>
          </a:p>
          <a:p>
            <a:pPr algn="ctr"/>
            <a:r>
              <a:rPr lang="en-US" sz="1800"/>
              <a:t>Phase II Mitigation:  Customize &amp; Execute Team Coverage Plans</a:t>
            </a:r>
          </a:p>
        </p:txBody>
      </p:sp>
      <p:sp>
        <p:nvSpPr>
          <p:cNvPr id="9" name="Text Placeholder 26">
            <a:extLst>
              <a:ext uri="{FF2B5EF4-FFF2-40B4-BE49-F238E27FC236}">
                <a16:creationId xmlns:a16="http://schemas.microsoft.com/office/drawing/2014/main" id="{75B33746-6CFC-4014-B180-4A9F77C15566}"/>
              </a:ext>
            </a:extLst>
          </p:cNvPr>
          <p:cNvSpPr txBox="1">
            <a:spLocks/>
          </p:cNvSpPr>
          <p:nvPr/>
        </p:nvSpPr>
        <p:spPr>
          <a:xfrm>
            <a:off x="7770244" y="2760506"/>
            <a:ext cx="2513612" cy="1815594"/>
          </a:xfrm>
          <a:prstGeom prst="rect">
            <a:avLst/>
          </a:prstGeom>
          <a:solidFill>
            <a:schemeClr val="bg1"/>
          </a:solidFill>
          <a:effectLst>
            <a:outerShdw blurRad="254000" sx="102000" sy="102000" algn="ctr" rotWithShape="0">
              <a:prstClr val="black">
                <a:alpha val="25000"/>
              </a:prstClr>
            </a:outerShdw>
          </a:effectLst>
        </p:spPr>
        <p:txBody>
          <a:bodyPr wrap="square" lIns="180000" tIns="612000" rIns="180000" bIns="180000">
            <a:noAutofit/>
          </a:bodyPr>
          <a:lstStyle>
            <a:lvl1pPr marL="0" indent="0" algn="l" defTabSz="914400" rtl="0" eaLnBrk="1" latinLnBrk="0" hangingPunct="1">
              <a:lnSpc>
                <a:spcPct val="110000"/>
              </a:lnSpc>
              <a:spcBef>
                <a:spcPts val="1000"/>
              </a:spcBef>
              <a:buFont typeface="Arial" panose="020B0604020202020204" pitchFamily="34" charset="0"/>
              <a:buNone/>
              <a:defRPr sz="1400" b="0" i="0" kern="1200">
                <a:solidFill>
                  <a:srgbClr val="000000"/>
                </a:solidFill>
                <a:latin typeface="Roboto Condensed Light" panose="02000000000000000000" pitchFamily="2" charset="0"/>
                <a:ea typeface="Roboto Condensed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Roboto Condensed Light" panose="02000000000000000000" pitchFamily="2" charset="0"/>
                <a:ea typeface="Roboto Condensed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Roboto Condensed Light" panose="02000000000000000000" pitchFamily="2" charset="0"/>
                <a:ea typeface="Roboto Condensed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Roboto Condensed Light" panose="02000000000000000000" pitchFamily="2" charset="0"/>
                <a:ea typeface="Roboto Condensed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Roboto Condensed Light" panose="02000000000000000000" pitchFamily="2" charset="0"/>
                <a:ea typeface="Roboto Condensed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10" name="Text Placeholder 23">
            <a:extLst>
              <a:ext uri="{FF2B5EF4-FFF2-40B4-BE49-F238E27FC236}">
                <a16:creationId xmlns:a16="http://schemas.microsoft.com/office/drawing/2014/main" id="{873653E8-BECE-4CB8-8C4A-C06F476CF3F5}"/>
              </a:ext>
            </a:extLst>
          </p:cNvPr>
          <p:cNvSpPr txBox="1">
            <a:spLocks/>
          </p:cNvSpPr>
          <p:nvPr/>
        </p:nvSpPr>
        <p:spPr>
          <a:xfrm>
            <a:off x="7635879" y="3008398"/>
            <a:ext cx="2779129" cy="379405"/>
          </a:xfrm>
          <a:prstGeom prst="rect">
            <a:avLst/>
          </a:prstGeom>
          <a:noFill/>
        </p:spPr>
        <p:txBody>
          <a:bodyPr lIns="180000" rIns="180000">
            <a:no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rgbClr val="41439A"/>
                </a:solidFill>
                <a:latin typeface="Montserrat SemiBold"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ontserrat SemiBold"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ontserrat SemiBold"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ontserrat SemiBold"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ontserrat SemiBold"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a:t>3. </a:t>
            </a:r>
          </a:p>
          <a:p>
            <a:pPr algn="ctr"/>
            <a:r>
              <a:rPr lang="en-US" sz="1800"/>
              <a:t>Phase III Mitigation: Support Individual Employee Needs </a:t>
            </a:r>
          </a:p>
          <a:p>
            <a:pPr algn="ctr"/>
            <a:endParaRPr lang="en-US" sz="1800"/>
          </a:p>
        </p:txBody>
      </p:sp>
      <p:sp>
        <p:nvSpPr>
          <p:cNvPr id="11" name="object 16">
            <a:extLst>
              <a:ext uri="{FF2B5EF4-FFF2-40B4-BE49-F238E27FC236}">
                <a16:creationId xmlns:a16="http://schemas.microsoft.com/office/drawing/2014/main" id="{477D085C-406C-49E7-A12A-A5C03E959001}"/>
              </a:ext>
            </a:extLst>
          </p:cNvPr>
          <p:cNvSpPr/>
          <p:nvPr/>
        </p:nvSpPr>
        <p:spPr>
          <a:xfrm>
            <a:off x="4700753" y="2756318"/>
            <a:ext cx="2516823" cy="54000"/>
          </a:xfrm>
          <a:custGeom>
            <a:avLst/>
            <a:gdLst/>
            <a:ahLst/>
            <a:cxnLst/>
            <a:rect l="l" t="t" r="r" b="b"/>
            <a:pathLst>
              <a:path w="6284595" h="20955">
                <a:moveTo>
                  <a:pt x="0" y="20941"/>
                </a:moveTo>
                <a:lnTo>
                  <a:pt x="6284279" y="20941"/>
                </a:lnTo>
                <a:lnTo>
                  <a:pt x="6284279" y="0"/>
                </a:lnTo>
                <a:lnTo>
                  <a:pt x="0" y="0"/>
                </a:lnTo>
                <a:lnTo>
                  <a:pt x="0" y="20941"/>
                </a:lnTo>
                <a:close/>
              </a:path>
            </a:pathLst>
          </a:custGeom>
          <a:solidFill>
            <a:srgbClr val="41439A"/>
          </a:solidFill>
        </p:spPr>
        <p:txBody>
          <a:bodyPr wrap="square" lIns="0" tIns="0" rIns="0" bIns="0" rtlCol="0">
            <a:noAutofit/>
          </a:bodyPr>
          <a:lstStyle/>
          <a:p>
            <a:endParaRPr sz="662">
              <a:latin typeface="Roboto Condensed Light" panose="02000000000000000000" pitchFamily="2" charset="0"/>
            </a:endParaRPr>
          </a:p>
        </p:txBody>
      </p:sp>
      <p:sp>
        <p:nvSpPr>
          <p:cNvPr id="12" name="object 16">
            <a:extLst>
              <a:ext uri="{FF2B5EF4-FFF2-40B4-BE49-F238E27FC236}">
                <a16:creationId xmlns:a16="http://schemas.microsoft.com/office/drawing/2014/main" id="{13FC0D4E-A111-4C52-B10C-2027132A9FE0}"/>
              </a:ext>
            </a:extLst>
          </p:cNvPr>
          <p:cNvSpPr/>
          <p:nvPr/>
        </p:nvSpPr>
        <p:spPr>
          <a:xfrm>
            <a:off x="7767033" y="2767179"/>
            <a:ext cx="2516823" cy="54000"/>
          </a:xfrm>
          <a:custGeom>
            <a:avLst/>
            <a:gdLst/>
            <a:ahLst/>
            <a:cxnLst/>
            <a:rect l="l" t="t" r="r" b="b"/>
            <a:pathLst>
              <a:path w="6284595" h="20955">
                <a:moveTo>
                  <a:pt x="0" y="20941"/>
                </a:moveTo>
                <a:lnTo>
                  <a:pt x="6284279" y="20941"/>
                </a:lnTo>
                <a:lnTo>
                  <a:pt x="6284279" y="0"/>
                </a:lnTo>
                <a:lnTo>
                  <a:pt x="0" y="0"/>
                </a:lnTo>
                <a:lnTo>
                  <a:pt x="0" y="20941"/>
                </a:lnTo>
                <a:close/>
              </a:path>
            </a:pathLst>
          </a:custGeom>
          <a:solidFill>
            <a:srgbClr val="41439A"/>
          </a:solidFill>
        </p:spPr>
        <p:txBody>
          <a:bodyPr wrap="square" lIns="0" tIns="0" rIns="0" bIns="0" rtlCol="0">
            <a:noAutofit/>
          </a:bodyPr>
          <a:lstStyle/>
          <a:p>
            <a:endParaRPr sz="662">
              <a:latin typeface="Roboto Condensed Light" panose="02000000000000000000" pitchFamily="2" charset="0"/>
            </a:endParaRPr>
          </a:p>
        </p:txBody>
      </p:sp>
    </p:spTree>
    <p:extLst>
      <p:ext uri="{BB962C8B-B14F-4D97-AF65-F5344CB8AC3E}">
        <p14:creationId xmlns:p14="http://schemas.microsoft.com/office/powerpoint/2010/main" val="4129861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96ACD3-EE88-41D1-862E-95724F314A73}"/>
              </a:ext>
            </a:extLst>
          </p:cNvPr>
          <p:cNvSpPr>
            <a:spLocks noGrp="1"/>
          </p:cNvSpPr>
          <p:nvPr>
            <p:ph type="title"/>
          </p:nvPr>
        </p:nvSpPr>
        <p:spPr>
          <a:xfrm>
            <a:off x="359765" y="1151713"/>
            <a:ext cx="11084860" cy="1130188"/>
          </a:xfrm>
        </p:spPr>
        <p:txBody>
          <a:bodyPr/>
          <a:lstStyle/>
          <a:p>
            <a:r>
              <a:rPr lang="en-US" sz="2400"/>
              <a:t>Phase I</a:t>
            </a:r>
            <a:endParaRPr lang="en-CA" sz="2400"/>
          </a:p>
        </p:txBody>
      </p:sp>
      <p:sp>
        <p:nvSpPr>
          <p:cNvPr id="4" name="Text Placeholder 26">
            <a:extLst>
              <a:ext uri="{FF2B5EF4-FFF2-40B4-BE49-F238E27FC236}">
                <a16:creationId xmlns:a16="http://schemas.microsoft.com/office/drawing/2014/main" id="{BE8D9A5D-FD94-4317-A3B5-14E491C5C5F1}"/>
              </a:ext>
            </a:extLst>
          </p:cNvPr>
          <p:cNvSpPr txBox="1">
            <a:spLocks/>
          </p:cNvSpPr>
          <p:nvPr/>
        </p:nvSpPr>
        <p:spPr>
          <a:xfrm>
            <a:off x="2195910" y="774340"/>
            <a:ext cx="2630227" cy="1815594"/>
          </a:xfrm>
          <a:prstGeom prst="rect">
            <a:avLst/>
          </a:prstGeom>
          <a:solidFill>
            <a:schemeClr val="bg1"/>
          </a:solidFill>
          <a:effectLst>
            <a:outerShdw blurRad="254000" sx="102000" sy="102000" algn="ctr" rotWithShape="0">
              <a:prstClr val="black">
                <a:alpha val="25000"/>
              </a:prstClr>
            </a:outerShdw>
          </a:effectLst>
        </p:spPr>
        <p:txBody>
          <a:bodyPr wrap="square" lIns="180000" tIns="612000" rIns="180000" bIns="180000">
            <a:noAutofit/>
          </a:bodyPr>
          <a:lstStyle>
            <a:lvl1pPr marL="0" indent="0" algn="l" defTabSz="914400" rtl="0" eaLnBrk="1" latinLnBrk="0" hangingPunct="1">
              <a:lnSpc>
                <a:spcPct val="110000"/>
              </a:lnSpc>
              <a:spcBef>
                <a:spcPts val="1000"/>
              </a:spcBef>
              <a:buFont typeface="Arial" panose="020B0604020202020204" pitchFamily="34" charset="0"/>
              <a:buNone/>
              <a:defRPr sz="1400" b="0" i="0" kern="1200">
                <a:solidFill>
                  <a:srgbClr val="000000"/>
                </a:solidFill>
                <a:latin typeface="Roboto Condensed Light" panose="02000000000000000000" pitchFamily="2" charset="0"/>
                <a:ea typeface="Roboto Condensed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Roboto Condensed Light" panose="02000000000000000000" pitchFamily="2" charset="0"/>
                <a:ea typeface="Roboto Condensed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Roboto Condensed Light" panose="02000000000000000000" pitchFamily="2" charset="0"/>
                <a:ea typeface="Roboto Condensed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Roboto Condensed Light" panose="02000000000000000000" pitchFamily="2" charset="0"/>
                <a:ea typeface="Roboto Condensed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Roboto Condensed Light" panose="02000000000000000000" pitchFamily="2" charset="0"/>
                <a:ea typeface="Roboto Condensed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t>
            </a:r>
          </a:p>
        </p:txBody>
      </p:sp>
      <p:sp>
        <p:nvSpPr>
          <p:cNvPr id="5" name="object 16">
            <a:extLst>
              <a:ext uri="{FF2B5EF4-FFF2-40B4-BE49-F238E27FC236}">
                <a16:creationId xmlns:a16="http://schemas.microsoft.com/office/drawing/2014/main" id="{49A1963E-5178-420D-A8A4-017B712618EB}"/>
              </a:ext>
            </a:extLst>
          </p:cNvPr>
          <p:cNvSpPr/>
          <p:nvPr/>
        </p:nvSpPr>
        <p:spPr>
          <a:xfrm flipV="1">
            <a:off x="2194251" y="764000"/>
            <a:ext cx="2633438" cy="45719"/>
          </a:xfrm>
          <a:custGeom>
            <a:avLst/>
            <a:gdLst/>
            <a:ahLst/>
            <a:cxnLst/>
            <a:rect l="l" t="t" r="r" b="b"/>
            <a:pathLst>
              <a:path w="6284595" h="20955">
                <a:moveTo>
                  <a:pt x="0" y="20941"/>
                </a:moveTo>
                <a:lnTo>
                  <a:pt x="6284279" y="20941"/>
                </a:lnTo>
                <a:lnTo>
                  <a:pt x="6284279" y="0"/>
                </a:lnTo>
                <a:lnTo>
                  <a:pt x="0" y="0"/>
                </a:lnTo>
                <a:lnTo>
                  <a:pt x="0" y="20941"/>
                </a:lnTo>
                <a:close/>
              </a:path>
            </a:pathLst>
          </a:custGeom>
          <a:solidFill>
            <a:srgbClr val="41439A"/>
          </a:solidFill>
        </p:spPr>
        <p:txBody>
          <a:bodyPr wrap="square" lIns="0" tIns="0" rIns="0" bIns="0" rtlCol="0">
            <a:noAutofit/>
          </a:bodyPr>
          <a:lstStyle/>
          <a:p>
            <a:endParaRPr sz="662">
              <a:latin typeface="Roboto Condensed Light" panose="02000000000000000000" pitchFamily="2" charset="0"/>
            </a:endParaRPr>
          </a:p>
        </p:txBody>
      </p:sp>
      <p:sp>
        <p:nvSpPr>
          <p:cNvPr id="6" name="Text Placeholder 23">
            <a:extLst>
              <a:ext uri="{FF2B5EF4-FFF2-40B4-BE49-F238E27FC236}">
                <a16:creationId xmlns:a16="http://schemas.microsoft.com/office/drawing/2014/main" id="{F9E55D64-0687-4FCD-A62A-B7A71F05202E}"/>
              </a:ext>
            </a:extLst>
          </p:cNvPr>
          <p:cNvSpPr txBox="1">
            <a:spLocks/>
          </p:cNvSpPr>
          <p:nvPr/>
        </p:nvSpPr>
        <p:spPr>
          <a:xfrm>
            <a:off x="2007192" y="1050067"/>
            <a:ext cx="3007556" cy="379405"/>
          </a:xfrm>
          <a:prstGeom prst="rect">
            <a:avLst/>
          </a:prstGeom>
          <a:noFill/>
        </p:spPr>
        <p:txBody>
          <a:bodyPr lIns="180000" rIns="180000">
            <a:no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rgbClr val="41439A"/>
                </a:solidFill>
                <a:latin typeface="Montserrat SemiBold"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ontserrat SemiBold"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ontserrat SemiBold"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ontserrat SemiBold"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ontserrat SemiBold"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a:t>1. </a:t>
            </a:r>
          </a:p>
          <a:p>
            <a:pPr algn="ctr"/>
            <a:r>
              <a:rPr lang="en-US" sz="1800"/>
              <a:t>Phase I Mitigation:  Senior Leadership Sets Policy &amp; Coverage Direction</a:t>
            </a:r>
          </a:p>
        </p:txBody>
      </p:sp>
      <p:sp>
        <p:nvSpPr>
          <p:cNvPr id="7" name="Text Placeholder 26">
            <a:extLst>
              <a:ext uri="{FF2B5EF4-FFF2-40B4-BE49-F238E27FC236}">
                <a16:creationId xmlns:a16="http://schemas.microsoft.com/office/drawing/2014/main" id="{CD90A510-6B9D-49E6-8EFE-91A682A29B21}"/>
              </a:ext>
            </a:extLst>
          </p:cNvPr>
          <p:cNvSpPr txBox="1">
            <a:spLocks/>
          </p:cNvSpPr>
          <p:nvPr/>
        </p:nvSpPr>
        <p:spPr>
          <a:xfrm>
            <a:off x="5375594" y="780804"/>
            <a:ext cx="2625423" cy="1809130"/>
          </a:xfrm>
          <a:prstGeom prst="rect">
            <a:avLst/>
          </a:prstGeom>
          <a:solidFill>
            <a:schemeClr val="bg1">
              <a:lumMod val="65000"/>
            </a:schemeClr>
          </a:solidFill>
          <a:effectLst>
            <a:outerShdw blurRad="254000" sx="102000" sy="102000" algn="ctr" rotWithShape="0">
              <a:prstClr val="black">
                <a:alpha val="25000"/>
              </a:prstClr>
            </a:outerShdw>
          </a:effectLst>
        </p:spPr>
        <p:txBody>
          <a:bodyPr wrap="square" lIns="180000" tIns="612000" rIns="180000" bIns="180000">
            <a:noAutofit/>
          </a:bodyPr>
          <a:lstStyle>
            <a:lvl1pPr marL="0" indent="0" algn="l" defTabSz="914400" rtl="0" eaLnBrk="1" latinLnBrk="0" hangingPunct="1">
              <a:lnSpc>
                <a:spcPct val="110000"/>
              </a:lnSpc>
              <a:spcBef>
                <a:spcPts val="1000"/>
              </a:spcBef>
              <a:buFont typeface="Arial" panose="020B0604020202020204" pitchFamily="34" charset="0"/>
              <a:buNone/>
              <a:defRPr sz="1400" b="0" i="0" kern="1200">
                <a:solidFill>
                  <a:srgbClr val="000000"/>
                </a:solidFill>
                <a:latin typeface="Roboto Condensed Light" panose="02000000000000000000" pitchFamily="2" charset="0"/>
                <a:ea typeface="Roboto Condensed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Roboto Condensed Light" panose="02000000000000000000" pitchFamily="2" charset="0"/>
                <a:ea typeface="Roboto Condensed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Roboto Condensed Light" panose="02000000000000000000" pitchFamily="2" charset="0"/>
                <a:ea typeface="Roboto Condensed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Roboto Condensed Light" panose="02000000000000000000" pitchFamily="2" charset="0"/>
                <a:ea typeface="Roboto Condensed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Roboto Condensed Light" panose="02000000000000000000" pitchFamily="2" charset="0"/>
                <a:ea typeface="Roboto Condensed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solidFill>
                <a:schemeClr val="tx1">
                  <a:lumMod val="65000"/>
                  <a:lumOff val="35000"/>
                </a:schemeClr>
              </a:solidFill>
            </a:endParaRPr>
          </a:p>
          <a:p>
            <a:endParaRPr lang="en-US">
              <a:solidFill>
                <a:schemeClr val="tx1">
                  <a:lumMod val="65000"/>
                  <a:lumOff val="35000"/>
                </a:schemeClr>
              </a:solidFill>
            </a:endParaRPr>
          </a:p>
        </p:txBody>
      </p:sp>
      <p:sp>
        <p:nvSpPr>
          <p:cNvPr id="8" name="Text Placeholder 23">
            <a:extLst>
              <a:ext uri="{FF2B5EF4-FFF2-40B4-BE49-F238E27FC236}">
                <a16:creationId xmlns:a16="http://schemas.microsoft.com/office/drawing/2014/main" id="{FACCC5F5-2F47-47FD-83F2-EF78B8213DBC}"/>
              </a:ext>
            </a:extLst>
          </p:cNvPr>
          <p:cNvSpPr txBox="1">
            <a:spLocks/>
          </p:cNvSpPr>
          <p:nvPr/>
        </p:nvSpPr>
        <p:spPr>
          <a:xfrm>
            <a:off x="5203466" y="1034699"/>
            <a:ext cx="3007556" cy="379405"/>
          </a:xfrm>
          <a:prstGeom prst="rect">
            <a:avLst/>
          </a:prstGeom>
          <a:noFill/>
        </p:spPr>
        <p:txBody>
          <a:bodyPr lIns="180000" rIns="180000">
            <a:no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rgbClr val="41439A"/>
                </a:solidFill>
                <a:latin typeface="Montserrat SemiBold"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ontserrat SemiBold"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ontserrat SemiBold"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ontserrat SemiBold"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ontserrat SemiBold"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a:solidFill>
                  <a:schemeClr val="tx1">
                    <a:lumMod val="65000"/>
                    <a:lumOff val="35000"/>
                  </a:schemeClr>
                </a:solidFill>
              </a:rPr>
              <a:t>2. </a:t>
            </a:r>
          </a:p>
          <a:p>
            <a:pPr algn="ctr"/>
            <a:r>
              <a:rPr lang="en-US" sz="1800">
                <a:solidFill>
                  <a:schemeClr val="tx1">
                    <a:lumMod val="65000"/>
                    <a:lumOff val="35000"/>
                  </a:schemeClr>
                </a:solidFill>
              </a:rPr>
              <a:t>Phase II Mitigation:  Customize &amp; Execute Team Coverage Plans</a:t>
            </a:r>
          </a:p>
        </p:txBody>
      </p:sp>
      <p:sp>
        <p:nvSpPr>
          <p:cNvPr id="9" name="Text Placeholder 26">
            <a:extLst>
              <a:ext uri="{FF2B5EF4-FFF2-40B4-BE49-F238E27FC236}">
                <a16:creationId xmlns:a16="http://schemas.microsoft.com/office/drawing/2014/main" id="{75B33746-6CFC-4014-B180-4A9F77C15566}"/>
              </a:ext>
            </a:extLst>
          </p:cNvPr>
          <p:cNvSpPr txBox="1">
            <a:spLocks/>
          </p:cNvSpPr>
          <p:nvPr/>
        </p:nvSpPr>
        <p:spPr>
          <a:xfrm>
            <a:off x="8552025" y="785201"/>
            <a:ext cx="2722872" cy="1815594"/>
          </a:xfrm>
          <a:prstGeom prst="rect">
            <a:avLst/>
          </a:prstGeom>
          <a:solidFill>
            <a:schemeClr val="bg1">
              <a:lumMod val="65000"/>
            </a:schemeClr>
          </a:solidFill>
          <a:effectLst>
            <a:outerShdw blurRad="254000" sx="102000" sy="102000" algn="ctr" rotWithShape="0">
              <a:prstClr val="black">
                <a:alpha val="25000"/>
              </a:prstClr>
            </a:outerShdw>
          </a:effectLst>
        </p:spPr>
        <p:txBody>
          <a:bodyPr wrap="square" lIns="180000" tIns="612000" rIns="180000" bIns="180000">
            <a:noAutofit/>
          </a:bodyPr>
          <a:lstStyle>
            <a:lvl1pPr marL="0" indent="0" algn="l" defTabSz="914400" rtl="0" eaLnBrk="1" latinLnBrk="0" hangingPunct="1">
              <a:lnSpc>
                <a:spcPct val="110000"/>
              </a:lnSpc>
              <a:spcBef>
                <a:spcPts val="1000"/>
              </a:spcBef>
              <a:buFont typeface="Arial" panose="020B0604020202020204" pitchFamily="34" charset="0"/>
              <a:buNone/>
              <a:defRPr sz="1400" b="0" i="0" kern="1200">
                <a:solidFill>
                  <a:srgbClr val="000000"/>
                </a:solidFill>
                <a:latin typeface="Roboto Condensed Light" panose="02000000000000000000" pitchFamily="2" charset="0"/>
                <a:ea typeface="Roboto Condensed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Roboto Condensed Light" panose="02000000000000000000" pitchFamily="2" charset="0"/>
                <a:ea typeface="Roboto Condensed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Roboto Condensed Light" panose="02000000000000000000" pitchFamily="2" charset="0"/>
                <a:ea typeface="Roboto Condensed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Roboto Condensed Light" panose="02000000000000000000" pitchFamily="2" charset="0"/>
                <a:ea typeface="Roboto Condensed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Roboto Condensed Light" panose="02000000000000000000" pitchFamily="2" charset="0"/>
                <a:ea typeface="Roboto Condensed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solidFill>
                <a:schemeClr val="tx1">
                  <a:lumMod val="65000"/>
                  <a:lumOff val="35000"/>
                </a:schemeClr>
              </a:solidFill>
            </a:endParaRPr>
          </a:p>
        </p:txBody>
      </p:sp>
      <p:sp>
        <p:nvSpPr>
          <p:cNvPr id="10" name="Text Placeholder 23">
            <a:extLst>
              <a:ext uri="{FF2B5EF4-FFF2-40B4-BE49-F238E27FC236}">
                <a16:creationId xmlns:a16="http://schemas.microsoft.com/office/drawing/2014/main" id="{873653E8-BECE-4CB8-8C4A-C06F476CF3F5}"/>
              </a:ext>
            </a:extLst>
          </p:cNvPr>
          <p:cNvSpPr txBox="1">
            <a:spLocks/>
          </p:cNvSpPr>
          <p:nvPr/>
        </p:nvSpPr>
        <p:spPr>
          <a:xfrm>
            <a:off x="8437071" y="1034699"/>
            <a:ext cx="3007554" cy="379405"/>
          </a:xfrm>
          <a:prstGeom prst="rect">
            <a:avLst/>
          </a:prstGeom>
          <a:noFill/>
        </p:spPr>
        <p:txBody>
          <a:bodyPr lIns="180000" rIns="180000">
            <a:no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rgbClr val="41439A"/>
                </a:solidFill>
                <a:latin typeface="Montserrat SemiBold"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ontserrat SemiBold"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ontserrat SemiBold"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ontserrat SemiBold"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ontserrat SemiBold"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a:solidFill>
                  <a:schemeClr val="tx1">
                    <a:lumMod val="65000"/>
                    <a:lumOff val="35000"/>
                  </a:schemeClr>
                </a:solidFill>
              </a:rPr>
              <a:t>3. </a:t>
            </a:r>
          </a:p>
          <a:p>
            <a:pPr algn="ctr"/>
            <a:r>
              <a:rPr lang="en-US" sz="1800">
                <a:solidFill>
                  <a:schemeClr val="tx1">
                    <a:lumMod val="65000"/>
                    <a:lumOff val="35000"/>
                  </a:schemeClr>
                </a:solidFill>
              </a:rPr>
              <a:t>Phase III Mitigation: Support Individual Employee Needs </a:t>
            </a:r>
          </a:p>
          <a:p>
            <a:pPr algn="ctr"/>
            <a:endParaRPr lang="en-US" sz="1800">
              <a:solidFill>
                <a:schemeClr val="tx1">
                  <a:lumMod val="65000"/>
                  <a:lumOff val="35000"/>
                </a:schemeClr>
              </a:solidFill>
            </a:endParaRPr>
          </a:p>
        </p:txBody>
      </p:sp>
      <p:sp>
        <p:nvSpPr>
          <p:cNvPr id="11" name="object 16">
            <a:extLst>
              <a:ext uri="{FF2B5EF4-FFF2-40B4-BE49-F238E27FC236}">
                <a16:creationId xmlns:a16="http://schemas.microsoft.com/office/drawing/2014/main" id="{477D085C-406C-49E7-A12A-A5C03E959001}"/>
              </a:ext>
            </a:extLst>
          </p:cNvPr>
          <p:cNvSpPr/>
          <p:nvPr/>
        </p:nvSpPr>
        <p:spPr>
          <a:xfrm>
            <a:off x="5482534" y="781013"/>
            <a:ext cx="2516823" cy="54000"/>
          </a:xfrm>
          <a:custGeom>
            <a:avLst/>
            <a:gdLst/>
            <a:ahLst/>
            <a:cxnLst/>
            <a:rect l="l" t="t" r="r" b="b"/>
            <a:pathLst>
              <a:path w="6284595" h="20955">
                <a:moveTo>
                  <a:pt x="0" y="20941"/>
                </a:moveTo>
                <a:lnTo>
                  <a:pt x="6284279" y="20941"/>
                </a:lnTo>
                <a:lnTo>
                  <a:pt x="6284279" y="0"/>
                </a:lnTo>
                <a:lnTo>
                  <a:pt x="0" y="0"/>
                </a:lnTo>
                <a:lnTo>
                  <a:pt x="0" y="20941"/>
                </a:lnTo>
                <a:close/>
              </a:path>
            </a:pathLst>
          </a:custGeom>
          <a:solidFill>
            <a:schemeClr val="bg1">
              <a:lumMod val="65000"/>
            </a:schemeClr>
          </a:solidFill>
        </p:spPr>
        <p:txBody>
          <a:bodyPr wrap="square" lIns="0" tIns="0" rIns="0" bIns="0" rtlCol="0">
            <a:noAutofit/>
          </a:bodyPr>
          <a:lstStyle/>
          <a:p>
            <a:endParaRPr sz="662">
              <a:solidFill>
                <a:schemeClr val="tx1">
                  <a:lumMod val="65000"/>
                  <a:lumOff val="35000"/>
                </a:schemeClr>
              </a:solidFill>
              <a:latin typeface="Roboto Condensed Light" panose="02000000000000000000" pitchFamily="2" charset="0"/>
            </a:endParaRPr>
          </a:p>
        </p:txBody>
      </p:sp>
      <p:sp>
        <p:nvSpPr>
          <p:cNvPr id="12" name="object 16">
            <a:extLst>
              <a:ext uri="{FF2B5EF4-FFF2-40B4-BE49-F238E27FC236}">
                <a16:creationId xmlns:a16="http://schemas.microsoft.com/office/drawing/2014/main" id="{13FC0D4E-A111-4C52-B10C-2027132A9FE0}"/>
              </a:ext>
            </a:extLst>
          </p:cNvPr>
          <p:cNvSpPr/>
          <p:nvPr/>
        </p:nvSpPr>
        <p:spPr>
          <a:xfrm>
            <a:off x="8548814" y="791874"/>
            <a:ext cx="2516823" cy="54000"/>
          </a:xfrm>
          <a:custGeom>
            <a:avLst/>
            <a:gdLst/>
            <a:ahLst/>
            <a:cxnLst/>
            <a:rect l="l" t="t" r="r" b="b"/>
            <a:pathLst>
              <a:path w="6284595" h="20955">
                <a:moveTo>
                  <a:pt x="0" y="20941"/>
                </a:moveTo>
                <a:lnTo>
                  <a:pt x="6284279" y="20941"/>
                </a:lnTo>
                <a:lnTo>
                  <a:pt x="6284279" y="0"/>
                </a:lnTo>
                <a:lnTo>
                  <a:pt x="0" y="0"/>
                </a:lnTo>
                <a:lnTo>
                  <a:pt x="0" y="20941"/>
                </a:lnTo>
                <a:close/>
              </a:path>
            </a:pathLst>
          </a:custGeom>
          <a:solidFill>
            <a:schemeClr val="bg1">
              <a:lumMod val="65000"/>
            </a:schemeClr>
          </a:solidFill>
        </p:spPr>
        <p:txBody>
          <a:bodyPr wrap="square" lIns="0" tIns="0" rIns="0" bIns="0" rtlCol="0">
            <a:noAutofit/>
          </a:bodyPr>
          <a:lstStyle/>
          <a:p>
            <a:endParaRPr sz="662">
              <a:solidFill>
                <a:schemeClr val="tx1">
                  <a:lumMod val="65000"/>
                  <a:lumOff val="35000"/>
                </a:schemeClr>
              </a:solidFill>
              <a:latin typeface="Roboto Condensed Light" panose="02000000000000000000" pitchFamily="2" charset="0"/>
            </a:endParaRPr>
          </a:p>
        </p:txBody>
      </p:sp>
      <p:sp>
        <p:nvSpPr>
          <p:cNvPr id="2" name="Rectangle 1">
            <a:extLst>
              <a:ext uri="{FF2B5EF4-FFF2-40B4-BE49-F238E27FC236}">
                <a16:creationId xmlns:a16="http://schemas.microsoft.com/office/drawing/2014/main" id="{EBC5D902-5728-492E-A8B5-4B52C6F5F549}"/>
              </a:ext>
            </a:extLst>
          </p:cNvPr>
          <p:cNvSpPr/>
          <p:nvPr/>
        </p:nvSpPr>
        <p:spPr>
          <a:xfrm>
            <a:off x="2194251" y="3168940"/>
            <a:ext cx="9501664" cy="2182072"/>
          </a:xfrm>
          <a:prstGeom prst="rect">
            <a:avLst/>
          </a:prstGeom>
        </p:spPr>
        <p:txBody>
          <a:bodyPr wrap="square">
            <a:spAutoFit/>
          </a:bodyPr>
          <a:lstStyle/>
          <a:p>
            <a:pPr lvl="0" defTabSz="914400">
              <a:lnSpc>
                <a:spcPts val="1800"/>
              </a:lnSpc>
              <a:spcBef>
                <a:spcPts val="1000"/>
              </a:spcBef>
              <a:defRPr/>
            </a:pPr>
            <a:r>
              <a:rPr lang="en-US" sz="1400"/>
              <a:t>Your </a:t>
            </a:r>
            <a:r>
              <a:rPr lang="en-CA" sz="1400"/>
              <a:t>ability to develop and set new direction quickly during a pandemic is crucial to instill confidence in your leadership team by your employees. </a:t>
            </a:r>
          </a:p>
          <a:p>
            <a:pPr lvl="0" defTabSz="914400">
              <a:lnSpc>
                <a:spcPts val="1800"/>
              </a:lnSpc>
              <a:spcBef>
                <a:spcPts val="1000"/>
              </a:spcBef>
              <a:defRPr/>
            </a:pPr>
            <a:r>
              <a:rPr lang="en-CA" sz="1400"/>
              <a:t>During uncertainty, employees look to their leaders to provide clear guidance on the unforeseen obstacles that may impact their life at work. This includes being able to navigate and support disruptions to dependent care services that may interrupt employee ability to get work done as they normally would under business-as-usual circumstances.</a:t>
            </a:r>
          </a:p>
          <a:p>
            <a:pPr lvl="0" defTabSz="914400">
              <a:lnSpc>
                <a:spcPts val="1800"/>
              </a:lnSpc>
              <a:spcBef>
                <a:spcPts val="1000"/>
              </a:spcBef>
              <a:defRPr/>
            </a:pPr>
            <a:r>
              <a:rPr lang="en-CA" sz="1400"/>
              <a:t>As senior leaders you must develop and communicate policy and plans for coverage that describes the level of support available to employees while trying to juggle personal needs with that of work commitments. It also should detail revised expectations of performance, responsibilities, attendance, etc., that will help ensure business continuity.</a:t>
            </a:r>
          </a:p>
        </p:txBody>
      </p:sp>
    </p:spTree>
    <p:extLst>
      <p:ext uri="{BB962C8B-B14F-4D97-AF65-F5344CB8AC3E}">
        <p14:creationId xmlns:p14="http://schemas.microsoft.com/office/powerpoint/2010/main" val="1986295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4CA82B1-EF6B-6442-AFD4-99B7AC11CD83}"/>
              </a:ext>
            </a:extLst>
          </p:cNvPr>
          <p:cNvSpPr>
            <a:spLocks noGrp="1"/>
          </p:cNvSpPr>
          <p:nvPr>
            <p:ph type="title" idx="4294967295"/>
          </p:nvPr>
        </p:nvSpPr>
        <p:spPr>
          <a:xfrm>
            <a:off x="416307" y="414415"/>
            <a:ext cx="9687063" cy="519112"/>
          </a:xfrm>
        </p:spPr>
        <p:txBody>
          <a:bodyPr/>
          <a:lstStyle/>
          <a:p>
            <a:pPr>
              <a:lnSpc>
                <a:spcPct val="90000"/>
              </a:lnSpc>
            </a:pPr>
            <a:r>
              <a:rPr lang="en-US" sz="2400">
                <a:solidFill>
                  <a:schemeClr val="bg1">
                    <a:lumMod val="50000"/>
                  </a:schemeClr>
                </a:solidFill>
              </a:rPr>
              <a:t>1. Phase I Mitigation: Senior Leadership Sets Direction</a:t>
            </a:r>
          </a:p>
        </p:txBody>
      </p:sp>
      <p:sp>
        <p:nvSpPr>
          <p:cNvPr id="23" name="TextBox 22">
            <a:extLst>
              <a:ext uri="{FF2B5EF4-FFF2-40B4-BE49-F238E27FC236}">
                <a16:creationId xmlns:a16="http://schemas.microsoft.com/office/drawing/2014/main" id="{A37E5CDB-E763-8D4F-B979-45C0730610CE}"/>
              </a:ext>
            </a:extLst>
          </p:cNvPr>
          <p:cNvSpPr txBox="1"/>
          <p:nvPr/>
        </p:nvSpPr>
        <p:spPr>
          <a:xfrm>
            <a:off x="-72428" y="-923453"/>
            <a:ext cx="0" cy="0"/>
          </a:xfrm>
          <a:prstGeom prst="rect">
            <a:avLst/>
          </a:prstGeom>
        </p:spPr>
        <p:txBody>
          <a:bodyPr wrap="none" lIns="0" tIns="0" rIns="0" bIns="0" numCol="1" spcCol="360000" rtlCol="0">
            <a:noAutofit/>
          </a:bodyPr>
          <a:lstStyle/>
          <a:p>
            <a:pPr marL="0" marR="0" lvl="0" indent="0" algn="l" defTabSz="554492" rtl="0" eaLnBrk="1" fontAlgn="auto" latinLnBrk="0" hangingPunct="1">
              <a:lnSpc>
                <a:spcPct val="11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Roboto Condensed Light" panose="02000000000000000000" pitchFamily="2" charset="0"/>
              <a:ea typeface="Roboto Condensed Light" panose="02000000000000000000" pitchFamily="2" charset="0"/>
              <a:cs typeface="+mn-cs"/>
            </a:endParaRPr>
          </a:p>
        </p:txBody>
      </p:sp>
      <p:sp>
        <p:nvSpPr>
          <p:cNvPr id="40" name="TextBox 39">
            <a:extLst>
              <a:ext uri="{FF2B5EF4-FFF2-40B4-BE49-F238E27FC236}">
                <a16:creationId xmlns:a16="http://schemas.microsoft.com/office/drawing/2014/main" id="{F6F8F2C3-AB51-0445-B65F-272ADAEDC200}"/>
              </a:ext>
            </a:extLst>
          </p:cNvPr>
          <p:cNvSpPr txBox="1"/>
          <p:nvPr/>
        </p:nvSpPr>
        <p:spPr>
          <a:xfrm>
            <a:off x="6221691" y="6447934"/>
            <a:ext cx="0" cy="0"/>
          </a:xfrm>
          <a:prstGeom prst="rect">
            <a:avLst/>
          </a:prstGeom>
        </p:spPr>
        <p:txBody>
          <a:bodyPr wrap="none" lIns="0" tIns="0" rIns="0" bIns="0" numCol="1" spcCol="360000" rtlCol="0">
            <a:noAutofit/>
          </a:bodyPr>
          <a:lstStyle/>
          <a:p>
            <a:pPr marL="0" marR="0" lvl="0" indent="0" algn="l" defTabSz="554492" rtl="0" eaLnBrk="1" fontAlgn="auto" latinLnBrk="0" hangingPunct="1">
              <a:lnSpc>
                <a:spcPct val="11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Roboto Condensed Light" panose="02000000000000000000" pitchFamily="2" charset="0"/>
              <a:ea typeface="Roboto Condensed Light" panose="02000000000000000000" pitchFamily="2" charset="0"/>
              <a:cs typeface="+mn-cs"/>
            </a:endParaRPr>
          </a:p>
        </p:txBody>
      </p:sp>
      <p:sp>
        <p:nvSpPr>
          <p:cNvPr id="63" name="TextBox 62">
            <a:extLst>
              <a:ext uri="{FF2B5EF4-FFF2-40B4-BE49-F238E27FC236}">
                <a16:creationId xmlns:a16="http://schemas.microsoft.com/office/drawing/2014/main" id="{D4CBFED0-3E95-5046-B80B-C9F969C401DA}"/>
              </a:ext>
            </a:extLst>
          </p:cNvPr>
          <p:cNvSpPr txBox="1"/>
          <p:nvPr/>
        </p:nvSpPr>
        <p:spPr>
          <a:xfrm>
            <a:off x="56561" y="-94268"/>
            <a:ext cx="0" cy="0"/>
          </a:xfrm>
          <a:prstGeom prst="rect">
            <a:avLst/>
          </a:prstGeom>
        </p:spPr>
        <p:txBody>
          <a:bodyPr wrap="none" lIns="0" tIns="0" rIns="0" bIns="0" numCol="1" spcCol="360000" rtlCol="0">
            <a:noAutofit/>
          </a:bodyPr>
          <a:lstStyle/>
          <a:p>
            <a:pPr marL="0" marR="0" lvl="0" indent="0" algn="l" defTabSz="554492" rtl="0" eaLnBrk="1" fontAlgn="auto" latinLnBrk="0" hangingPunct="1">
              <a:lnSpc>
                <a:spcPct val="11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Roboto Condensed Light" panose="02000000000000000000" pitchFamily="2" charset="0"/>
              <a:ea typeface="Roboto Condensed Light" panose="02000000000000000000" pitchFamily="2" charset="0"/>
              <a:cs typeface="+mn-cs"/>
            </a:endParaRPr>
          </a:p>
        </p:txBody>
      </p:sp>
      <p:sp>
        <p:nvSpPr>
          <p:cNvPr id="18" name="TextBox 17">
            <a:extLst>
              <a:ext uri="{FF2B5EF4-FFF2-40B4-BE49-F238E27FC236}">
                <a16:creationId xmlns:a16="http://schemas.microsoft.com/office/drawing/2014/main" id="{3BF3458E-50B7-446E-A61D-1F4BFDD0D382}"/>
              </a:ext>
            </a:extLst>
          </p:cNvPr>
          <p:cNvSpPr txBox="1"/>
          <p:nvPr/>
        </p:nvSpPr>
        <p:spPr>
          <a:xfrm>
            <a:off x="8936426" y="7062966"/>
            <a:ext cx="0" cy="0"/>
          </a:xfrm>
          <a:prstGeom prst="rect">
            <a:avLst/>
          </a:prstGeom>
        </p:spPr>
        <p:txBody>
          <a:bodyPr wrap="none" lIns="0" tIns="0" rIns="0" bIns="0" numCol="1" spcCol="360000" rtlCol="0">
            <a:noAutofit/>
          </a:bodyPr>
          <a:lstStyle/>
          <a:p>
            <a:pPr marL="0" marR="0" lvl="0" indent="0" algn="l" defTabSz="554492" rtl="0" eaLnBrk="1" fontAlgn="auto" latinLnBrk="0" hangingPunct="1">
              <a:lnSpc>
                <a:spcPct val="11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Roboto Condensed Light" panose="02000000000000000000" pitchFamily="2" charset="0"/>
              <a:ea typeface="Roboto Condensed Light" panose="02000000000000000000" pitchFamily="2" charset="0"/>
              <a:cs typeface="+mn-cs"/>
            </a:endParaRPr>
          </a:p>
        </p:txBody>
      </p:sp>
      <p:sp>
        <p:nvSpPr>
          <p:cNvPr id="22" name="Text Placeholder 34">
            <a:extLst>
              <a:ext uri="{FF2B5EF4-FFF2-40B4-BE49-F238E27FC236}">
                <a16:creationId xmlns:a16="http://schemas.microsoft.com/office/drawing/2014/main" id="{846ECD21-D64F-4468-80EA-F9C5D4288E3C}"/>
              </a:ext>
            </a:extLst>
          </p:cNvPr>
          <p:cNvSpPr txBox="1">
            <a:spLocks/>
          </p:cNvSpPr>
          <p:nvPr/>
        </p:nvSpPr>
        <p:spPr>
          <a:xfrm>
            <a:off x="9034081" y="464708"/>
            <a:ext cx="2743200" cy="5662936"/>
          </a:xfrm>
          <a:prstGeom prst="rect">
            <a:avLst/>
          </a:prstGeom>
        </p:spPr>
        <p:txBody>
          <a:bodyPr lIns="0" tIns="0" rIns="0" bIns="0" numCol="1" spcCol="360000">
            <a:noAutofit/>
          </a:bodyPr>
          <a:lstStyle>
            <a:lvl1pPr marL="0" indent="0" algn="l" defTabSz="914400" rtl="0" eaLnBrk="1" latinLnBrk="0" hangingPunct="1">
              <a:lnSpc>
                <a:spcPct val="110000"/>
              </a:lnSpc>
              <a:spcBef>
                <a:spcPts val="1000"/>
              </a:spcBef>
              <a:buFont typeface="Arial" panose="020B0604020202020204" pitchFamily="34" charset="0"/>
              <a:buNone/>
              <a:defRPr sz="1200" b="0" i="0" kern="1200">
                <a:solidFill>
                  <a:schemeClr val="bg1"/>
                </a:solidFill>
                <a:latin typeface="Roboto Condensed Light" panose="02000000000000000000" pitchFamily="2" charset="0"/>
                <a:ea typeface="+mn-ea"/>
                <a:cs typeface="Arial Narrow" panose="020B0604020202020204" pitchFamily="34" charset="0"/>
              </a:defRPr>
            </a:lvl1pPr>
            <a:lvl2pPr marL="4572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a:ln>
                  <a:noFill/>
                </a:ln>
                <a:solidFill>
                  <a:srgbClr val="FFFFFF"/>
                </a:solidFill>
                <a:effectLst/>
                <a:uLnTx/>
                <a:uFillTx/>
                <a:latin typeface="Roboto Condensed Light" panose="02000000000000000000" pitchFamily="2" charset="0"/>
                <a:ea typeface="+mn-ea"/>
              </a:rPr>
              <a:t>Recommended steps for setting dependent care </a:t>
            </a:r>
            <a:r>
              <a:rPr lang="en-US" sz="1600" b="1">
                <a:solidFill>
                  <a:srgbClr val="FFFFFF"/>
                </a:solidFill>
              </a:rPr>
              <a:t>policy:</a:t>
            </a:r>
          </a:p>
          <a:p>
            <a:pPr marL="342900" marR="0" lvl="0" indent="-342900" algn="l" defTabSz="914400" rtl="0" eaLnBrk="1" fontAlgn="auto" latinLnBrk="0" hangingPunct="1">
              <a:lnSpc>
                <a:spcPct val="110000"/>
              </a:lnSpc>
              <a:spcBef>
                <a:spcPts val="1000"/>
              </a:spcBef>
              <a:spcAft>
                <a:spcPts val="0"/>
              </a:spcAft>
              <a:buClrTx/>
              <a:buSzTx/>
              <a:buFont typeface="+mj-lt"/>
              <a:buAutoNum type="arabicPeriod"/>
              <a:tabLst/>
              <a:defRPr/>
            </a:pPr>
            <a:r>
              <a:rPr lang="en-US" sz="1600">
                <a:solidFill>
                  <a:srgbClr val="FFFFFF"/>
                </a:solidFill>
              </a:rPr>
              <a:t>Senior leadership team meets to discuss</a:t>
            </a:r>
            <a:endParaRPr kumimoji="0" lang="en-CA" sz="1600" i="0" u="none" strike="noStrike" kern="1200" cap="none" spc="0" normalizeH="0" baseline="0" noProof="0">
              <a:ln>
                <a:noFill/>
              </a:ln>
              <a:solidFill>
                <a:srgbClr val="FFFFFF"/>
              </a:solidFill>
              <a:effectLst/>
              <a:uLnTx/>
              <a:uFillTx/>
              <a:latin typeface="Roboto Condensed Light" panose="02000000000000000000" pitchFamily="2" charset="0"/>
              <a:ea typeface="+mn-ea"/>
            </a:endParaRPr>
          </a:p>
        </p:txBody>
      </p:sp>
      <p:graphicFrame>
        <p:nvGraphicFramePr>
          <p:cNvPr id="2" name="Table 2">
            <a:extLst>
              <a:ext uri="{FF2B5EF4-FFF2-40B4-BE49-F238E27FC236}">
                <a16:creationId xmlns:a16="http://schemas.microsoft.com/office/drawing/2014/main" id="{4F800FFE-52C3-4024-B092-D6FD7E45E809}"/>
              </a:ext>
            </a:extLst>
          </p:cNvPr>
          <p:cNvGraphicFramePr>
            <a:graphicFrameLocks noGrp="1"/>
          </p:cNvGraphicFramePr>
          <p:nvPr>
            <p:extLst>
              <p:ext uri="{D42A27DB-BD31-4B8C-83A1-F6EECF244321}">
                <p14:modId xmlns:p14="http://schemas.microsoft.com/office/powerpoint/2010/main" val="1730466686"/>
              </p:ext>
            </p:extLst>
          </p:nvPr>
        </p:nvGraphicFramePr>
        <p:xfrm>
          <a:off x="261418" y="933527"/>
          <a:ext cx="11515863" cy="5420360"/>
        </p:xfrm>
        <a:graphic>
          <a:graphicData uri="http://schemas.openxmlformats.org/drawingml/2006/table">
            <a:tbl>
              <a:tblPr firstRow="1" bandRow="1">
                <a:tableStyleId>{5C22544A-7EE6-4342-B048-85BDC9FD1C3A}</a:tableStyleId>
              </a:tblPr>
              <a:tblGrid>
                <a:gridCol w="902828">
                  <a:extLst>
                    <a:ext uri="{9D8B030D-6E8A-4147-A177-3AD203B41FA5}">
                      <a16:colId xmlns:a16="http://schemas.microsoft.com/office/drawing/2014/main" val="523849512"/>
                    </a:ext>
                  </a:extLst>
                </a:gridCol>
                <a:gridCol w="7257763">
                  <a:extLst>
                    <a:ext uri="{9D8B030D-6E8A-4147-A177-3AD203B41FA5}">
                      <a16:colId xmlns:a16="http://schemas.microsoft.com/office/drawing/2014/main" val="2974153877"/>
                    </a:ext>
                  </a:extLst>
                </a:gridCol>
                <a:gridCol w="1677636">
                  <a:extLst>
                    <a:ext uri="{9D8B030D-6E8A-4147-A177-3AD203B41FA5}">
                      <a16:colId xmlns:a16="http://schemas.microsoft.com/office/drawing/2014/main" val="487367470"/>
                    </a:ext>
                  </a:extLst>
                </a:gridCol>
                <a:gridCol w="1677636">
                  <a:extLst>
                    <a:ext uri="{9D8B030D-6E8A-4147-A177-3AD203B41FA5}">
                      <a16:colId xmlns:a16="http://schemas.microsoft.com/office/drawing/2014/main" val="520204700"/>
                    </a:ext>
                  </a:extLst>
                </a:gridCol>
              </a:tblGrid>
              <a:tr h="370840">
                <a:tc>
                  <a:txBody>
                    <a:bodyPr/>
                    <a:lstStyle/>
                    <a:p>
                      <a:r>
                        <a:rPr lang="en-US"/>
                        <a:t>Step</a:t>
                      </a:r>
                      <a:endParaRPr lang="en-CA"/>
                    </a:p>
                  </a:txBody>
                  <a:tcPr/>
                </a:tc>
                <a:tc>
                  <a:txBody>
                    <a:bodyPr/>
                    <a:lstStyle/>
                    <a:p>
                      <a:r>
                        <a:rPr lang="en-US"/>
                        <a:t>Activities to Set Direction</a:t>
                      </a:r>
                      <a:endParaRPr lang="en-CA"/>
                    </a:p>
                  </a:txBody>
                  <a:tcPr/>
                </a:tc>
                <a:tc>
                  <a:txBody>
                    <a:bodyPr/>
                    <a:lstStyle/>
                    <a:p>
                      <a:r>
                        <a:rPr lang="en-US"/>
                        <a:t>Who Is Involved?</a:t>
                      </a:r>
                      <a:endParaRPr lang="en-CA"/>
                    </a:p>
                  </a:txBody>
                  <a:tcPr/>
                </a:tc>
                <a:tc>
                  <a:txBody>
                    <a:bodyPr/>
                    <a:lstStyle/>
                    <a:p>
                      <a:r>
                        <a:rPr lang="en-US"/>
                        <a:t>Timeline</a:t>
                      </a:r>
                      <a:endParaRPr lang="en-CA"/>
                    </a:p>
                  </a:txBody>
                  <a:tcPr/>
                </a:tc>
                <a:extLst>
                  <a:ext uri="{0D108BD9-81ED-4DB2-BD59-A6C34878D82A}">
                    <a16:rowId xmlns:a16="http://schemas.microsoft.com/office/drawing/2014/main" val="137615020"/>
                  </a:ext>
                </a:extLst>
              </a:tr>
              <a:tr h="370840">
                <a:tc rowSpan="3">
                  <a:txBody>
                    <a:bodyPr/>
                    <a:lstStyle/>
                    <a:p>
                      <a:r>
                        <a:rPr lang="en-US" sz="1200"/>
                        <a:t>1. Establish policy</a:t>
                      </a:r>
                      <a:endParaRPr lang="en-CA" sz="1200"/>
                    </a:p>
                  </a:txBody>
                  <a:tcPr/>
                </a:tc>
                <a:tc>
                  <a:txBody>
                    <a:bodyPr/>
                    <a:lstStyle/>
                    <a:p>
                      <a:r>
                        <a:rPr lang="en-US" sz="1200"/>
                        <a:t>1. Meet as a senior leadership team.</a:t>
                      </a:r>
                      <a:endParaRPr lang="en-CA" sz="1200"/>
                    </a:p>
                  </a:txBody>
                  <a:tcPr/>
                </a:tc>
                <a:tc>
                  <a:txBody>
                    <a:bodyPr/>
                    <a:lstStyle/>
                    <a:p>
                      <a:r>
                        <a:rPr lang="en-US" sz="1200"/>
                        <a:t>Senior leadership team</a:t>
                      </a:r>
                      <a:endParaRPr lang="en-CA" sz="1200"/>
                    </a:p>
                  </a:txBody>
                  <a:tcPr/>
                </a:tc>
                <a:tc rowSpan="3">
                  <a:txBody>
                    <a:bodyPr/>
                    <a:lstStyle/>
                    <a:p>
                      <a:pPr algn="ctr"/>
                      <a:r>
                        <a:rPr lang="en-US" sz="1200"/>
                        <a:t>2-3 working days</a:t>
                      </a:r>
                      <a:endParaRPr lang="en-CA" sz="1200"/>
                    </a:p>
                  </a:txBody>
                  <a:tcPr anchor="ctr"/>
                </a:tc>
                <a:extLst>
                  <a:ext uri="{0D108BD9-81ED-4DB2-BD59-A6C34878D82A}">
                    <a16:rowId xmlns:a16="http://schemas.microsoft.com/office/drawing/2014/main" val="1404124245"/>
                  </a:ext>
                </a:extLst>
              </a:tr>
              <a:tr h="370840">
                <a:tc vMerge="1">
                  <a:txBody>
                    <a:bodyPr/>
                    <a:lstStyle/>
                    <a:p>
                      <a:endParaRPr lang="en-CA" sz="1400"/>
                    </a:p>
                  </a:txBody>
                  <a:tcPr/>
                </a:tc>
                <a:tc>
                  <a:txBody>
                    <a:bodyPr/>
                    <a:lstStyle/>
                    <a:p>
                      <a:r>
                        <a:rPr lang="en-US" sz="1200"/>
                        <a:t>2. Customize the Info-Tech sample </a:t>
                      </a:r>
                      <a:r>
                        <a:rPr lang="en-US" sz="1200" i="1"/>
                        <a:t>Pandemic Dependent Care Policy </a:t>
                      </a:r>
                      <a:r>
                        <a:rPr lang="en-US" sz="1200"/>
                        <a:t>during the leadership meeting.</a:t>
                      </a:r>
                      <a:endParaRPr lang="en-CA" sz="1200"/>
                    </a:p>
                  </a:txBody>
                  <a:tcPr/>
                </a:tc>
                <a:tc>
                  <a:txBody>
                    <a:bodyPr/>
                    <a:lstStyle/>
                    <a:p>
                      <a:r>
                        <a:rPr lang="en-US" sz="1200"/>
                        <a:t>Senior leadership team</a:t>
                      </a:r>
                      <a:endParaRPr lang="en-CA" sz="1200"/>
                    </a:p>
                  </a:txBody>
                  <a:tcPr/>
                </a:tc>
                <a:tc vMerge="1">
                  <a:txBody>
                    <a:bodyPr/>
                    <a:lstStyle/>
                    <a:p>
                      <a:endParaRPr lang="en-CA" sz="1200"/>
                    </a:p>
                  </a:txBody>
                  <a:tcPr/>
                </a:tc>
                <a:extLst>
                  <a:ext uri="{0D108BD9-81ED-4DB2-BD59-A6C34878D82A}">
                    <a16:rowId xmlns:a16="http://schemas.microsoft.com/office/drawing/2014/main" val="3863167168"/>
                  </a:ext>
                </a:extLst>
              </a:tr>
              <a:tr h="370840">
                <a:tc vMerge="1">
                  <a:txBody>
                    <a:bodyPr/>
                    <a:lstStyle/>
                    <a:p>
                      <a:endParaRPr lang="en-CA" sz="1400"/>
                    </a:p>
                  </a:txBody>
                  <a:tcPr/>
                </a:tc>
                <a:tc>
                  <a:txBody>
                    <a:bodyPr/>
                    <a:lstStyle/>
                    <a:p>
                      <a:r>
                        <a:rPr lang="en-US" sz="1200"/>
                        <a:t>3. Communicate the policy:</a:t>
                      </a:r>
                    </a:p>
                    <a:p>
                      <a:pPr marL="285750" indent="-285750">
                        <a:buFont typeface="Arial" panose="020B0604020202020204" pitchFamily="34" charset="0"/>
                        <a:buChar char="•"/>
                      </a:pPr>
                      <a:r>
                        <a:rPr lang="en-US" sz="1200"/>
                        <a:t>Train managers</a:t>
                      </a:r>
                    </a:p>
                    <a:p>
                      <a:pPr marL="285750" indent="-285750">
                        <a:buFont typeface="Arial" panose="020B0604020202020204" pitchFamily="34" charset="0"/>
                        <a:buChar char="•"/>
                      </a:pPr>
                      <a:r>
                        <a:rPr lang="en-US" sz="1200"/>
                        <a:t>Email all employees with policy</a:t>
                      </a:r>
                      <a:endParaRPr lang="en-CA" sz="1200"/>
                    </a:p>
                  </a:txBody>
                  <a:tcPr/>
                </a:tc>
                <a:tc>
                  <a:txBody>
                    <a:bodyPr/>
                    <a:lstStyle/>
                    <a:p>
                      <a:r>
                        <a:rPr lang="en-US" sz="1200"/>
                        <a:t>Senior leadership team</a:t>
                      </a:r>
                      <a:endParaRPr lang="en-CA" sz="1200"/>
                    </a:p>
                  </a:txBody>
                  <a:tcPr/>
                </a:tc>
                <a:tc vMerge="1">
                  <a:txBody>
                    <a:bodyPr/>
                    <a:lstStyle/>
                    <a:p>
                      <a:endParaRPr lang="en-CA" sz="1200"/>
                    </a:p>
                  </a:txBody>
                  <a:tcPr/>
                </a:tc>
                <a:extLst>
                  <a:ext uri="{0D108BD9-81ED-4DB2-BD59-A6C34878D82A}">
                    <a16:rowId xmlns:a16="http://schemas.microsoft.com/office/drawing/2014/main" val="3713737199"/>
                  </a:ext>
                </a:extLst>
              </a:tr>
              <a:tr h="370840">
                <a:tc rowSpan="6">
                  <a:txBody>
                    <a:bodyPr/>
                    <a:lstStyle/>
                    <a:p>
                      <a:r>
                        <a:rPr lang="en-US" sz="1200"/>
                        <a:t>2. Plan for resource coverage</a:t>
                      </a:r>
                      <a:endParaRPr lang="en-CA" sz="1200"/>
                    </a:p>
                  </a:txBody>
                  <a:tcPr/>
                </a:tc>
                <a:tc>
                  <a:txBody>
                    <a:bodyPr/>
                    <a:lstStyle/>
                    <a:p>
                      <a:r>
                        <a:rPr lang="en-US" sz="1200"/>
                        <a:t>1. Form a working group.</a:t>
                      </a:r>
                      <a:endParaRPr lang="en-CA" sz="1200"/>
                    </a:p>
                  </a:txBody>
                  <a:tcPr/>
                </a:tc>
                <a:tc>
                  <a:txBody>
                    <a:bodyPr/>
                    <a:lstStyle/>
                    <a:p>
                      <a:r>
                        <a:rPr lang="en-US" sz="1200"/>
                        <a:t>Senior leadership teams and key managers</a:t>
                      </a:r>
                      <a:endParaRPr lang="en-CA" sz="1200"/>
                    </a:p>
                  </a:txBody>
                  <a:tcPr/>
                </a:tc>
                <a:tc rowSpan="6">
                  <a:txBody>
                    <a:bodyPr/>
                    <a:lstStyle/>
                    <a:p>
                      <a:pPr algn="ctr"/>
                      <a:r>
                        <a:rPr lang="en-US" sz="1200"/>
                        <a:t>Up to 5 working days</a:t>
                      </a:r>
                      <a:endParaRPr lang="en-CA" sz="1200"/>
                    </a:p>
                  </a:txBody>
                  <a:tcPr anchor="ctr"/>
                </a:tc>
                <a:extLst>
                  <a:ext uri="{0D108BD9-81ED-4DB2-BD59-A6C34878D82A}">
                    <a16:rowId xmlns:a16="http://schemas.microsoft.com/office/drawing/2014/main" val="4205729816"/>
                  </a:ext>
                </a:extLst>
              </a:tr>
              <a:tr h="370840">
                <a:tc vMerge="1">
                  <a:txBody>
                    <a:bodyPr/>
                    <a:lstStyle/>
                    <a:p>
                      <a:endParaRPr lang="en-CA" sz="1400"/>
                    </a:p>
                  </a:txBody>
                  <a:tcPr/>
                </a:tc>
                <a:tc>
                  <a:txBody>
                    <a:bodyPr/>
                    <a:lstStyle/>
                    <a:p>
                      <a:r>
                        <a:rPr lang="en-US" sz="1200"/>
                        <a:t>2. Managers to provide data on essential vs. non-essential functions, current coverage needs, skill inventories, and productivity measures, if available. </a:t>
                      </a:r>
                      <a:endParaRPr lang="en-US" sz="1200">
                        <a:highlight>
                          <a:srgbClr val="FFFF00"/>
                        </a:highlight>
                      </a:endParaRPr>
                    </a:p>
                  </a:txBody>
                  <a:tcPr/>
                </a:tc>
                <a:tc>
                  <a:txBody>
                    <a:bodyPr/>
                    <a:lstStyle/>
                    <a:p>
                      <a:r>
                        <a:rPr lang="en-US" sz="1200"/>
                        <a:t>Working group</a:t>
                      </a:r>
                      <a:endParaRPr lang="en-CA" sz="1200"/>
                    </a:p>
                  </a:txBody>
                  <a:tcPr/>
                </a:tc>
                <a:tc vMerge="1">
                  <a:txBody>
                    <a:bodyPr/>
                    <a:lstStyle/>
                    <a:p>
                      <a:endParaRPr lang="en-CA" sz="1200"/>
                    </a:p>
                  </a:txBody>
                  <a:tcPr/>
                </a:tc>
                <a:extLst>
                  <a:ext uri="{0D108BD9-81ED-4DB2-BD59-A6C34878D82A}">
                    <a16:rowId xmlns:a16="http://schemas.microsoft.com/office/drawing/2014/main" val="2062800070"/>
                  </a:ext>
                </a:extLst>
              </a:tr>
              <a:tr h="221436">
                <a:tc vMerge="1">
                  <a:txBody>
                    <a:bodyPr/>
                    <a:lstStyle/>
                    <a:p>
                      <a:endParaRPr lang="en-CA" sz="1400"/>
                    </a:p>
                  </a:txBody>
                  <a:tcPr/>
                </a:tc>
                <a:tc>
                  <a:txBody>
                    <a:bodyPr/>
                    <a:lstStyle/>
                    <a:p>
                      <a:r>
                        <a:rPr lang="en-US" sz="1200" dirty="0"/>
                        <a:t>3. Decide on reasonable coverage levels for each team:</a:t>
                      </a:r>
                    </a:p>
                    <a:p>
                      <a:pPr marL="285750" indent="-285750">
                        <a:buFont typeface="Arial" panose="020B0604020202020204" pitchFamily="34" charset="0"/>
                        <a:buChar char="•"/>
                      </a:pPr>
                      <a:r>
                        <a:rPr lang="en-US" sz="1200" dirty="0"/>
                        <a:t>Short-term (5-10 working days): allowable drop to [XX]</a:t>
                      </a:r>
                    </a:p>
                    <a:p>
                      <a:pPr marL="285750" indent="-285750">
                        <a:buFont typeface="Arial" panose="020B0604020202020204" pitchFamily="34" charset="0"/>
                        <a:buChar char="•"/>
                      </a:pPr>
                      <a:r>
                        <a:rPr lang="en-US" sz="1200" dirty="0"/>
                        <a:t>Longer-term (11+ working days): allowable net drop [XX]</a:t>
                      </a:r>
                    </a:p>
                  </a:txBody>
                  <a:tcPr/>
                </a:tc>
                <a:tc>
                  <a:txBody>
                    <a:bodyPr/>
                    <a:lstStyle/>
                    <a:p>
                      <a:r>
                        <a:rPr lang="en-US" sz="1200"/>
                        <a:t>Working group</a:t>
                      </a:r>
                      <a:endParaRPr lang="en-CA" sz="1200"/>
                    </a:p>
                  </a:txBody>
                  <a:tcPr/>
                </a:tc>
                <a:tc vMerge="1">
                  <a:txBody>
                    <a:bodyPr/>
                    <a:lstStyle/>
                    <a:p>
                      <a:endParaRPr lang="en-CA" sz="1200"/>
                    </a:p>
                  </a:txBody>
                  <a:tcPr/>
                </a:tc>
                <a:extLst>
                  <a:ext uri="{0D108BD9-81ED-4DB2-BD59-A6C34878D82A}">
                    <a16:rowId xmlns:a16="http://schemas.microsoft.com/office/drawing/2014/main" val="764956775"/>
                  </a:ext>
                </a:extLst>
              </a:tr>
              <a:tr h="370840">
                <a:tc vMerge="1">
                  <a:txBody>
                    <a:bodyPr/>
                    <a:lstStyle/>
                    <a:p>
                      <a:endParaRPr lang="en-CA" sz="1400"/>
                    </a:p>
                  </a:txBody>
                  <a:tcPr/>
                </a:tc>
                <a:tc>
                  <a:txBody>
                    <a:bodyPr/>
                    <a:lstStyle/>
                    <a:p>
                      <a:r>
                        <a:rPr lang="en-US" sz="1200"/>
                        <a:t>4. Assess any gaps between current state data and adjusted coverage levels.</a:t>
                      </a:r>
                      <a:endParaRPr lang="en-CA" sz="1200"/>
                    </a:p>
                  </a:txBody>
                  <a:tcPr/>
                </a:tc>
                <a:tc>
                  <a:txBody>
                    <a:bodyPr/>
                    <a:lstStyle/>
                    <a:p>
                      <a:r>
                        <a:rPr lang="en-US" sz="1200"/>
                        <a:t>Working group</a:t>
                      </a:r>
                      <a:endParaRPr lang="en-CA" sz="1200"/>
                    </a:p>
                  </a:txBody>
                  <a:tcPr/>
                </a:tc>
                <a:tc vMerge="1">
                  <a:txBody>
                    <a:bodyPr/>
                    <a:lstStyle/>
                    <a:p>
                      <a:endParaRPr lang="en-CA" sz="1200"/>
                    </a:p>
                  </a:txBody>
                  <a:tcPr/>
                </a:tc>
                <a:extLst>
                  <a:ext uri="{0D108BD9-81ED-4DB2-BD59-A6C34878D82A}">
                    <a16:rowId xmlns:a16="http://schemas.microsoft.com/office/drawing/2014/main" val="983427211"/>
                  </a:ext>
                </a:extLst>
              </a:tr>
              <a:tr h="370840">
                <a:tc vMerge="1">
                  <a:txBody>
                    <a:bodyPr/>
                    <a:lstStyle/>
                    <a:p>
                      <a:endParaRPr lang="en-CA" sz="1400"/>
                    </a:p>
                  </a:txBody>
                  <a:tcPr/>
                </a:tc>
                <a:tc>
                  <a:txBody>
                    <a:bodyPr/>
                    <a:lstStyle/>
                    <a:p>
                      <a:r>
                        <a:rPr lang="en-US" sz="1200"/>
                        <a:t>5. Brainstorm and agree upon alternate coverage options to reduce gaps.</a:t>
                      </a:r>
                      <a:endParaRPr lang="en-CA" sz="1200"/>
                    </a:p>
                  </a:txBody>
                  <a:tcPr/>
                </a:tc>
                <a:tc>
                  <a:txBody>
                    <a:bodyPr/>
                    <a:lstStyle/>
                    <a:p>
                      <a:r>
                        <a:rPr lang="en-US" sz="1200"/>
                        <a:t>Working group</a:t>
                      </a:r>
                      <a:endParaRPr lang="en-CA" sz="1200"/>
                    </a:p>
                  </a:txBody>
                  <a:tcPr/>
                </a:tc>
                <a:tc vMerge="1">
                  <a:txBody>
                    <a:bodyPr/>
                    <a:lstStyle/>
                    <a:p>
                      <a:endParaRPr lang="en-CA" sz="1200"/>
                    </a:p>
                  </a:txBody>
                  <a:tcPr/>
                </a:tc>
                <a:extLst>
                  <a:ext uri="{0D108BD9-81ED-4DB2-BD59-A6C34878D82A}">
                    <a16:rowId xmlns:a16="http://schemas.microsoft.com/office/drawing/2014/main" val="2738481508"/>
                  </a:ext>
                </a:extLst>
              </a:tr>
              <a:tr h="370840">
                <a:tc vMerge="1">
                  <a:txBody>
                    <a:bodyPr/>
                    <a:lstStyle/>
                    <a:p>
                      <a:endParaRPr lang="en-CA" sz="1400"/>
                    </a:p>
                  </a:txBody>
                  <a:tcPr/>
                </a:tc>
                <a:tc>
                  <a:txBody>
                    <a:bodyPr/>
                    <a:lstStyle/>
                    <a:p>
                      <a:r>
                        <a:rPr lang="en-US" sz="1200"/>
                        <a:t>6. Communicate resource coverage plans:</a:t>
                      </a:r>
                    </a:p>
                    <a:p>
                      <a:pPr marL="285750" indent="-285750">
                        <a:buFont typeface="Arial" panose="020B0604020202020204" pitchFamily="34" charset="0"/>
                        <a:buChar char="•"/>
                      </a:pPr>
                      <a:r>
                        <a:rPr lang="en-US" sz="1200"/>
                        <a:t>Train any managers who are outside the working group.</a:t>
                      </a:r>
                    </a:p>
                  </a:txBody>
                  <a:tcPr/>
                </a:tc>
                <a:tc>
                  <a:txBody>
                    <a:bodyPr/>
                    <a:lstStyle/>
                    <a:p>
                      <a:r>
                        <a:rPr lang="en-US" sz="1200"/>
                        <a:t>Senior leadership team</a:t>
                      </a:r>
                      <a:endParaRPr lang="en-CA" sz="1200"/>
                    </a:p>
                  </a:txBody>
                  <a:tcPr/>
                </a:tc>
                <a:tc vMerge="1">
                  <a:txBody>
                    <a:bodyPr/>
                    <a:lstStyle/>
                    <a:p>
                      <a:endParaRPr lang="en-CA" sz="1200"/>
                    </a:p>
                  </a:txBody>
                  <a:tcPr/>
                </a:tc>
                <a:extLst>
                  <a:ext uri="{0D108BD9-81ED-4DB2-BD59-A6C34878D82A}">
                    <a16:rowId xmlns:a16="http://schemas.microsoft.com/office/drawing/2014/main" val="640433501"/>
                  </a:ext>
                </a:extLst>
              </a:tr>
              <a:tr h="370840">
                <a:tc rowSpan="2">
                  <a:txBody>
                    <a:bodyPr/>
                    <a:lstStyle/>
                    <a:p>
                      <a:r>
                        <a:rPr lang="en-US" sz="1200"/>
                        <a:t>3. Monitor &amp; iterate</a:t>
                      </a:r>
                      <a:endParaRPr lang="en-CA" sz="1200"/>
                    </a:p>
                  </a:txBody>
                  <a:tcPr>
                    <a:solidFill>
                      <a:srgbClr val="CFCFDE"/>
                    </a:solidFill>
                  </a:tcPr>
                </a:tc>
                <a:tc>
                  <a:txBody>
                    <a:bodyPr/>
                    <a:lstStyle/>
                    <a:p>
                      <a:pPr marL="0" indent="0">
                        <a:buFont typeface="Arial" panose="020B0604020202020204" pitchFamily="34" charset="0"/>
                        <a:buNone/>
                      </a:pPr>
                      <a:r>
                        <a:rPr lang="en-US" sz="1200"/>
                        <a:t>1. Ongoing monitoring of the data on essential vs. non-essential functions, current coverage levels, skill inventories, productivity measures if available, and issues that arise. </a:t>
                      </a:r>
                    </a:p>
                  </a:txBody>
                  <a:tcPr/>
                </a:tc>
                <a:tc>
                  <a:txBody>
                    <a:bodyPr/>
                    <a:lstStyle/>
                    <a:p>
                      <a:r>
                        <a:rPr lang="en-US" sz="1200"/>
                        <a:t>Working group</a:t>
                      </a:r>
                      <a:endParaRPr lang="en-CA" sz="1200"/>
                    </a:p>
                  </a:txBody>
                  <a:tcPr/>
                </a:tc>
                <a:tc rowSpan="2">
                  <a:txBody>
                    <a:bodyPr/>
                    <a:lstStyle/>
                    <a:p>
                      <a:pPr algn="ctr"/>
                      <a:r>
                        <a:rPr lang="en-US" sz="1200"/>
                        <a:t>Ongoing</a:t>
                      </a:r>
                      <a:endParaRPr lang="en-CA" sz="1200"/>
                    </a:p>
                  </a:txBody>
                  <a:tcPr anchor="ctr">
                    <a:solidFill>
                      <a:srgbClr val="CFCFDE"/>
                    </a:solidFill>
                  </a:tcPr>
                </a:tc>
                <a:extLst>
                  <a:ext uri="{0D108BD9-81ED-4DB2-BD59-A6C34878D82A}">
                    <a16:rowId xmlns:a16="http://schemas.microsoft.com/office/drawing/2014/main" val="943505789"/>
                  </a:ext>
                </a:extLst>
              </a:tr>
              <a:tr h="370840">
                <a:tc vMerge="1">
                  <a:txBody>
                    <a:bodyPr/>
                    <a:lstStyle/>
                    <a:p>
                      <a:endParaRPr lang="en-CA" sz="1400"/>
                    </a:p>
                  </a:txBody>
                  <a:tcPr>
                    <a:solidFill>
                      <a:srgbClr val="CFCFDE"/>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t>2. After five to ten working days, potentially revise policy and/or coverage levels based on new information that may have created broad, systemic issues. </a:t>
                      </a:r>
                    </a:p>
                  </a:txBody>
                  <a:tcPr/>
                </a:tc>
                <a:tc>
                  <a:txBody>
                    <a:bodyPr/>
                    <a:lstStyle/>
                    <a:p>
                      <a:r>
                        <a:rPr lang="en-US" sz="1200" dirty="0"/>
                        <a:t>Working group</a:t>
                      </a:r>
                      <a:endParaRPr lang="en-CA" sz="1200" dirty="0"/>
                    </a:p>
                  </a:txBody>
                  <a:tcPr/>
                </a:tc>
                <a:tc vMerge="1">
                  <a:txBody>
                    <a:bodyPr/>
                    <a:lstStyle/>
                    <a:p>
                      <a:endParaRPr lang="en-CA" sz="1200"/>
                    </a:p>
                  </a:txBody>
                  <a:tcPr/>
                </a:tc>
                <a:extLst>
                  <a:ext uri="{0D108BD9-81ED-4DB2-BD59-A6C34878D82A}">
                    <a16:rowId xmlns:a16="http://schemas.microsoft.com/office/drawing/2014/main" val="405794725"/>
                  </a:ext>
                </a:extLst>
              </a:tr>
            </a:tbl>
          </a:graphicData>
        </a:graphic>
      </p:graphicFrame>
    </p:spTree>
    <p:extLst>
      <p:ext uri="{BB962C8B-B14F-4D97-AF65-F5344CB8AC3E}">
        <p14:creationId xmlns:p14="http://schemas.microsoft.com/office/powerpoint/2010/main" val="3865921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4CA82B1-EF6B-6442-AFD4-99B7AC11CD83}"/>
              </a:ext>
            </a:extLst>
          </p:cNvPr>
          <p:cNvSpPr>
            <a:spLocks noGrp="1"/>
          </p:cNvSpPr>
          <p:nvPr>
            <p:ph type="title"/>
          </p:nvPr>
        </p:nvSpPr>
        <p:spPr>
          <a:xfrm>
            <a:off x="296122" y="424347"/>
            <a:ext cx="3452813" cy="2197100"/>
          </a:xfrm>
        </p:spPr>
        <p:txBody>
          <a:bodyPr/>
          <a:lstStyle/>
          <a:p>
            <a:pPr>
              <a:lnSpc>
                <a:spcPct val="90000"/>
              </a:lnSpc>
            </a:pPr>
            <a:r>
              <a:rPr lang="en-US">
                <a:solidFill>
                  <a:schemeClr val="bg1"/>
                </a:solidFill>
              </a:rPr>
              <a:t>Resources for Setting Direction</a:t>
            </a:r>
          </a:p>
        </p:txBody>
      </p:sp>
      <p:sp>
        <p:nvSpPr>
          <p:cNvPr id="14" name="Text Placeholder 6">
            <a:extLst>
              <a:ext uri="{FF2B5EF4-FFF2-40B4-BE49-F238E27FC236}">
                <a16:creationId xmlns:a16="http://schemas.microsoft.com/office/drawing/2014/main" id="{598A4212-10DE-4744-A78A-B5F7C1DDE3D1}"/>
              </a:ext>
            </a:extLst>
          </p:cNvPr>
          <p:cNvSpPr txBox="1">
            <a:spLocks/>
          </p:cNvSpPr>
          <p:nvPr/>
        </p:nvSpPr>
        <p:spPr>
          <a:xfrm>
            <a:off x="0" y="2962746"/>
            <a:ext cx="4045058" cy="2802772"/>
          </a:xfrm>
          <a:prstGeom prst="rect">
            <a:avLst/>
          </a:prstGeom>
        </p:spPr>
        <p:txBody>
          <a:bodyPr lIns="0" tIns="0" rIns="0" bIns="0">
            <a:noAutofit/>
          </a:bodyPr>
          <a:lstStyle>
            <a:lvl1pPr marL="0" indent="0" algn="l" defTabSz="914400" rtl="0" eaLnBrk="1" latinLnBrk="0" hangingPunct="1">
              <a:lnSpc>
                <a:spcPts val="2400"/>
              </a:lnSpc>
              <a:spcBef>
                <a:spcPts val="1000"/>
              </a:spcBef>
              <a:buFont typeface="Arial" panose="020B0604020202020204" pitchFamily="34" charset="0"/>
              <a:buNone/>
              <a:defRPr sz="2000" b="0" i="0" kern="1200" spc="0">
                <a:solidFill>
                  <a:srgbClr val="2576B7"/>
                </a:solidFill>
                <a:latin typeface="Montserrat" pitchFamily="2" charset="77"/>
                <a:ea typeface="+mn-ea"/>
                <a:cs typeface="Arial" panose="020B0604020202020204" pitchFamily="34" charset="0"/>
              </a:defRPr>
            </a:lvl1pPr>
            <a:lvl2pPr marL="457200" indent="0" algn="l" defTabSz="914400" rtl="0" eaLnBrk="1" latinLnBrk="0" hangingPunct="1">
              <a:lnSpc>
                <a:spcPts val="2400"/>
              </a:lnSpc>
              <a:spcBef>
                <a:spcPts val="500"/>
              </a:spcBef>
              <a:buFont typeface="Arial" panose="020B0604020202020204" pitchFamily="34" charset="0"/>
              <a:buNone/>
              <a:defRPr sz="2000" kern="1200">
                <a:solidFill>
                  <a:srgbClr val="848585"/>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2400"/>
              </a:lnSpc>
              <a:spcBef>
                <a:spcPts val="500"/>
              </a:spcBef>
              <a:buFont typeface="Arial" panose="020B0604020202020204" pitchFamily="34" charset="0"/>
              <a:buNone/>
              <a:defRPr sz="2000" kern="1200">
                <a:solidFill>
                  <a:srgbClr val="848585"/>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2400"/>
              </a:lnSpc>
              <a:spcBef>
                <a:spcPts val="500"/>
              </a:spcBef>
              <a:buFont typeface="Arial" panose="020B0604020202020204" pitchFamily="34" charset="0"/>
              <a:buNone/>
              <a:defRPr sz="2000" kern="1200">
                <a:solidFill>
                  <a:srgbClr val="848585"/>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2400"/>
              </a:lnSpc>
              <a:spcBef>
                <a:spcPts val="500"/>
              </a:spcBef>
              <a:buFont typeface="Arial" panose="020B0604020202020204" pitchFamily="34" charset="0"/>
              <a:buNone/>
              <a:defRPr sz="2000" kern="1200">
                <a:solidFill>
                  <a:srgbClr val="84858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6713">
              <a:lnSpc>
                <a:spcPct val="110000"/>
              </a:lnSpc>
            </a:pPr>
            <a:endParaRPr lang="en-US" sz="1000">
              <a:solidFill>
                <a:schemeClr val="bg1"/>
              </a:solidFill>
              <a:latin typeface="Roboto Condensed Light" panose="02000000000000000000" pitchFamily="2" charset="0"/>
              <a:ea typeface="Roboto Condensed Light" panose="02000000000000000000" pitchFamily="2" charset="0"/>
            </a:endParaRPr>
          </a:p>
        </p:txBody>
      </p:sp>
      <p:sp>
        <p:nvSpPr>
          <p:cNvPr id="2" name="Rectangle 1">
            <a:extLst>
              <a:ext uri="{FF2B5EF4-FFF2-40B4-BE49-F238E27FC236}">
                <a16:creationId xmlns:a16="http://schemas.microsoft.com/office/drawing/2014/main" id="{F5272CCC-2197-4B7C-9C48-2CC8A7809394}"/>
              </a:ext>
            </a:extLst>
          </p:cNvPr>
          <p:cNvSpPr/>
          <p:nvPr/>
        </p:nvSpPr>
        <p:spPr>
          <a:xfrm>
            <a:off x="5100532" y="754118"/>
            <a:ext cx="6096000" cy="4200381"/>
          </a:xfrm>
          <a:prstGeom prst="rect">
            <a:avLst/>
          </a:prstGeom>
        </p:spPr>
        <p:txBody>
          <a:bodyPr>
            <a:spAutoFit/>
          </a:bodyPr>
          <a:lstStyle/>
          <a:p>
            <a:pPr marL="285750" indent="-285750">
              <a:lnSpc>
                <a:spcPct val="150000"/>
              </a:lnSpc>
              <a:buFont typeface="Arial" panose="020B0604020202020204" pitchFamily="34" charset="0"/>
              <a:buChar char="•"/>
            </a:pPr>
            <a:r>
              <a:rPr lang="en-US" sz="1800" dirty="0">
                <a:hlinkClick r:id="rId3"/>
              </a:rPr>
              <a:t>Pandemic Dependent Care Policy</a:t>
            </a:r>
            <a:endParaRPr lang="en-US" sz="1800" dirty="0"/>
          </a:p>
          <a:p>
            <a:pPr marL="285750" indent="-285750">
              <a:lnSpc>
                <a:spcPct val="150000"/>
              </a:lnSpc>
              <a:buFont typeface="Arial" panose="020B0604020202020204" pitchFamily="34" charset="0"/>
              <a:buChar char="•"/>
            </a:pPr>
            <a:r>
              <a:rPr lang="en-US" sz="1800" dirty="0">
                <a:hlinkClick r:id="rId4"/>
              </a:rPr>
              <a:t>Guide to Remote Work During COVID-19 for Managers and Employees</a:t>
            </a:r>
            <a:endParaRPr lang="en-CA" sz="1800" dirty="0">
              <a:hlinkClick r:id="rId5"/>
            </a:endParaRPr>
          </a:p>
          <a:p>
            <a:pPr marL="285750" indent="-285750">
              <a:lnSpc>
                <a:spcPct val="150000"/>
              </a:lnSpc>
              <a:buFont typeface="Arial" panose="020B0604020202020204" pitchFamily="34" charset="0"/>
              <a:buChar char="•"/>
            </a:pPr>
            <a:r>
              <a:rPr lang="en-CA" sz="1800" dirty="0">
                <a:hlinkClick r:id="rId5"/>
              </a:rPr>
              <a:t>Pandemic Policy</a:t>
            </a:r>
            <a:endParaRPr lang="en-CA" sz="1800" dirty="0"/>
          </a:p>
          <a:p>
            <a:pPr marL="285750" indent="-285750">
              <a:lnSpc>
                <a:spcPct val="150000"/>
              </a:lnSpc>
              <a:buFont typeface="Arial" panose="020B0604020202020204" pitchFamily="34" charset="0"/>
              <a:buChar char="•"/>
            </a:pPr>
            <a:r>
              <a:rPr lang="en-CA" sz="1800" dirty="0">
                <a:hlinkClick r:id="rId6"/>
              </a:rPr>
              <a:t>Resource Management Supply-Demand Calculator</a:t>
            </a:r>
            <a:endParaRPr lang="en-CA" sz="1800" dirty="0"/>
          </a:p>
          <a:p>
            <a:pPr marL="285750" indent="-285750">
              <a:lnSpc>
                <a:spcPct val="150000"/>
              </a:lnSpc>
              <a:buFont typeface="Arial" panose="020B0604020202020204" pitchFamily="34" charset="0"/>
              <a:buChar char="•"/>
            </a:pPr>
            <a:r>
              <a:rPr lang="en-CA" sz="1800" dirty="0">
                <a:hlinkClick r:id="rId7"/>
              </a:rPr>
              <a:t>Skills Inventory Tool</a:t>
            </a:r>
            <a:r>
              <a:rPr lang="en-CA" sz="1800" dirty="0"/>
              <a:t> </a:t>
            </a:r>
          </a:p>
          <a:p>
            <a:pPr marL="285750" indent="-285750">
              <a:lnSpc>
                <a:spcPct val="150000"/>
              </a:lnSpc>
              <a:buFont typeface="Arial" panose="020B0604020202020204" pitchFamily="34" charset="0"/>
              <a:buChar char="•"/>
            </a:pPr>
            <a:r>
              <a:rPr lang="en-US" sz="1800" u="sng" dirty="0">
                <a:hlinkClick r:id="rId8"/>
              </a:rPr>
              <a:t>IT Skills Inventory and Gap Assessment Tool</a:t>
            </a:r>
            <a:endParaRPr lang="en-US" sz="1800" u="sng" dirty="0"/>
          </a:p>
          <a:p>
            <a:pPr marL="285750" indent="-285750">
              <a:lnSpc>
                <a:spcPct val="150000"/>
              </a:lnSpc>
              <a:buFont typeface="Arial" panose="020B0604020202020204" pitchFamily="34" charset="0"/>
              <a:buChar char="•"/>
            </a:pPr>
            <a:r>
              <a:rPr lang="en-CA" sz="1800" dirty="0">
                <a:hlinkClick r:id="rId9"/>
              </a:rPr>
              <a:t>Workforce Planning Tool</a:t>
            </a:r>
            <a:endParaRPr lang="en-CA" sz="1800" dirty="0"/>
          </a:p>
          <a:p>
            <a:pPr marL="285750" indent="-285750">
              <a:lnSpc>
                <a:spcPct val="150000"/>
              </a:lnSpc>
              <a:buFont typeface="Arial" panose="020B0604020202020204" pitchFamily="34" charset="0"/>
              <a:buChar char="•"/>
            </a:pPr>
            <a:endParaRPr lang="en-US" sz="1800" dirty="0"/>
          </a:p>
          <a:p>
            <a:pPr marL="285750" indent="-285750">
              <a:lnSpc>
                <a:spcPct val="150000"/>
              </a:lnSpc>
              <a:buFont typeface="Arial" panose="020B0604020202020204" pitchFamily="34" charset="0"/>
              <a:buChar char="•"/>
            </a:pPr>
            <a:endParaRPr lang="en-US" sz="1800" dirty="0"/>
          </a:p>
        </p:txBody>
      </p:sp>
    </p:spTree>
    <p:extLst>
      <p:ext uri="{BB962C8B-B14F-4D97-AF65-F5344CB8AC3E}">
        <p14:creationId xmlns:p14="http://schemas.microsoft.com/office/powerpoint/2010/main" val="252891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96ACD3-EE88-41D1-862E-95724F314A73}"/>
              </a:ext>
            </a:extLst>
          </p:cNvPr>
          <p:cNvSpPr>
            <a:spLocks noGrp="1"/>
          </p:cNvSpPr>
          <p:nvPr>
            <p:ph type="title"/>
          </p:nvPr>
        </p:nvSpPr>
        <p:spPr>
          <a:xfrm>
            <a:off x="359765" y="1151713"/>
            <a:ext cx="11084860" cy="1130188"/>
          </a:xfrm>
        </p:spPr>
        <p:txBody>
          <a:bodyPr/>
          <a:lstStyle/>
          <a:p>
            <a:r>
              <a:rPr lang="en-US" sz="2400"/>
              <a:t>Phase II</a:t>
            </a:r>
            <a:endParaRPr lang="en-CA" sz="2400"/>
          </a:p>
        </p:txBody>
      </p:sp>
      <p:sp>
        <p:nvSpPr>
          <p:cNvPr id="4" name="Text Placeholder 26">
            <a:extLst>
              <a:ext uri="{FF2B5EF4-FFF2-40B4-BE49-F238E27FC236}">
                <a16:creationId xmlns:a16="http://schemas.microsoft.com/office/drawing/2014/main" id="{BE8D9A5D-FD94-4317-A3B5-14E491C5C5F1}"/>
              </a:ext>
            </a:extLst>
          </p:cNvPr>
          <p:cNvSpPr txBox="1">
            <a:spLocks/>
          </p:cNvSpPr>
          <p:nvPr/>
        </p:nvSpPr>
        <p:spPr>
          <a:xfrm>
            <a:off x="2195910" y="774340"/>
            <a:ext cx="2630227" cy="1815594"/>
          </a:xfrm>
          <a:prstGeom prst="rect">
            <a:avLst/>
          </a:prstGeom>
          <a:solidFill>
            <a:srgbClr val="A6A6A6"/>
          </a:solidFill>
          <a:effectLst>
            <a:outerShdw blurRad="254000" sx="102000" sy="102000" algn="ctr" rotWithShape="0">
              <a:prstClr val="black">
                <a:alpha val="25000"/>
              </a:prstClr>
            </a:outerShdw>
          </a:effectLst>
        </p:spPr>
        <p:txBody>
          <a:bodyPr wrap="square" lIns="180000" tIns="612000" rIns="180000" bIns="180000">
            <a:noAutofit/>
          </a:bodyPr>
          <a:lstStyle>
            <a:lvl1pPr marL="0" indent="0" algn="l" defTabSz="914400" rtl="0" eaLnBrk="1" latinLnBrk="0" hangingPunct="1">
              <a:lnSpc>
                <a:spcPct val="110000"/>
              </a:lnSpc>
              <a:spcBef>
                <a:spcPts val="1000"/>
              </a:spcBef>
              <a:buFont typeface="Arial" panose="020B0604020202020204" pitchFamily="34" charset="0"/>
              <a:buNone/>
              <a:defRPr sz="1400" b="0" i="0" kern="1200">
                <a:solidFill>
                  <a:srgbClr val="000000"/>
                </a:solidFill>
                <a:latin typeface="Roboto Condensed Light" panose="02000000000000000000" pitchFamily="2" charset="0"/>
                <a:ea typeface="Roboto Condensed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Roboto Condensed Light" panose="02000000000000000000" pitchFamily="2" charset="0"/>
                <a:ea typeface="Roboto Condensed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Roboto Condensed Light" panose="02000000000000000000" pitchFamily="2" charset="0"/>
                <a:ea typeface="Roboto Condensed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Roboto Condensed Light" panose="02000000000000000000" pitchFamily="2" charset="0"/>
                <a:ea typeface="Roboto Condensed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Roboto Condensed Light" panose="02000000000000000000" pitchFamily="2" charset="0"/>
                <a:ea typeface="Roboto Condensed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tx1">
                    <a:lumMod val="65000"/>
                    <a:lumOff val="35000"/>
                  </a:schemeClr>
                </a:solidFill>
              </a:rPr>
              <a:t>.</a:t>
            </a:r>
          </a:p>
        </p:txBody>
      </p:sp>
      <p:sp>
        <p:nvSpPr>
          <p:cNvPr id="5" name="object 16">
            <a:extLst>
              <a:ext uri="{FF2B5EF4-FFF2-40B4-BE49-F238E27FC236}">
                <a16:creationId xmlns:a16="http://schemas.microsoft.com/office/drawing/2014/main" id="{49A1963E-5178-420D-A8A4-017B712618EB}"/>
              </a:ext>
            </a:extLst>
          </p:cNvPr>
          <p:cNvSpPr/>
          <p:nvPr/>
        </p:nvSpPr>
        <p:spPr>
          <a:xfrm flipV="1">
            <a:off x="2194251" y="764000"/>
            <a:ext cx="2633438" cy="45719"/>
          </a:xfrm>
          <a:custGeom>
            <a:avLst/>
            <a:gdLst/>
            <a:ahLst/>
            <a:cxnLst/>
            <a:rect l="l" t="t" r="r" b="b"/>
            <a:pathLst>
              <a:path w="6284595" h="20955">
                <a:moveTo>
                  <a:pt x="0" y="20941"/>
                </a:moveTo>
                <a:lnTo>
                  <a:pt x="6284279" y="20941"/>
                </a:lnTo>
                <a:lnTo>
                  <a:pt x="6284279" y="0"/>
                </a:lnTo>
                <a:lnTo>
                  <a:pt x="0" y="0"/>
                </a:lnTo>
                <a:lnTo>
                  <a:pt x="0" y="20941"/>
                </a:lnTo>
                <a:close/>
              </a:path>
            </a:pathLst>
          </a:custGeom>
          <a:solidFill>
            <a:srgbClr val="A6A6A6"/>
          </a:solidFill>
        </p:spPr>
        <p:txBody>
          <a:bodyPr wrap="square" lIns="0" tIns="0" rIns="0" bIns="0" rtlCol="0">
            <a:noAutofit/>
          </a:bodyPr>
          <a:lstStyle/>
          <a:p>
            <a:endParaRPr sz="662">
              <a:solidFill>
                <a:schemeClr val="tx1">
                  <a:lumMod val="65000"/>
                  <a:lumOff val="35000"/>
                </a:schemeClr>
              </a:solidFill>
              <a:latin typeface="Roboto Condensed Light" panose="02000000000000000000" pitchFamily="2" charset="0"/>
            </a:endParaRPr>
          </a:p>
        </p:txBody>
      </p:sp>
      <p:sp>
        <p:nvSpPr>
          <p:cNvPr id="6" name="Text Placeholder 23">
            <a:extLst>
              <a:ext uri="{FF2B5EF4-FFF2-40B4-BE49-F238E27FC236}">
                <a16:creationId xmlns:a16="http://schemas.microsoft.com/office/drawing/2014/main" id="{F9E55D64-0687-4FCD-A62A-B7A71F05202E}"/>
              </a:ext>
            </a:extLst>
          </p:cNvPr>
          <p:cNvSpPr txBox="1">
            <a:spLocks/>
          </p:cNvSpPr>
          <p:nvPr/>
        </p:nvSpPr>
        <p:spPr>
          <a:xfrm>
            <a:off x="1976727" y="1009320"/>
            <a:ext cx="3007556" cy="379405"/>
          </a:xfrm>
          <a:prstGeom prst="rect">
            <a:avLst/>
          </a:prstGeom>
          <a:noFill/>
        </p:spPr>
        <p:txBody>
          <a:bodyPr lIns="180000" rIns="180000">
            <a:no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rgbClr val="41439A"/>
                </a:solidFill>
                <a:latin typeface="Montserrat SemiBold"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ontserrat SemiBold"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ontserrat SemiBold"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ontserrat SemiBold"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ontserrat SemiBold"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a:solidFill>
                  <a:schemeClr val="tx1">
                    <a:lumMod val="65000"/>
                    <a:lumOff val="35000"/>
                  </a:schemeClr>
                </a:solidFill>
              </a:rPr>
              <a:t>1. </a:t>
            </a:r>
          </a:p>
          <a:p>
            <a:pPr algn="ctr"/>
            <a:r>
              <a:rPr lang="en-US" sz="1800">
                <a:solidFill>
                  <a:schemeClr val="tx1">
                    <a:lumMod val="65000"/>
                    <a:lumOff val="35000"/>
                  </a:schemeClr>
                </a:solidFill>
              </a:rPr>
              <a:t>Phase I Mitigation:  Senior Leadership Sets Policy &amp; Coverage Direction</a:t>
            </a:r>
          </a:p>
        </p:txBody>
      </p:sp>
      <p:sp>
        <p:nvSpPr>
          <p:cNvPr id="7" name="Text Placeholder 26">
            <a:extLst>
              <a:ext uri="{FF2B5EF4-FFF2-40B4-BE49-F238E27FC236}">
                <a16:creationId xmlns:a16="http://schemas.microsoft.com/office/drawing/2014/main" id="{CD90A510-6B9D-49E6-8EFE-91A682A29B21}"/>
              </a:ext>
            </a:extLst>
          </p:cNvPr>
          <p:cNvSpPr txBox="1">
            <a:spLocks/>
          </p:cNvSpPr>
          <p:nvPr/>
        </p:nvSpPr>
        <p:spPr>
          <a:xfrm>
            <a:off x="5375594" y="780804"/>
            <a:ext cx="2625423" cy="1809130"/>
          </a:xfrm>
          <a:prstGeom prst="rect">
            <a:avLst/>
          </a:prstGeom>
          <a:solidFill>
            <a:schemeClr val="bg1"/>
          </a:solidFill>
          <a:effectLst>
            <a:outerShdw blurRad="254000" sx="102000" sy="102000" algn="ctr" rotWithShape="0">
              <a:prstClr val="black">
                <a:alpha val="25000"/>
              </a:prstClr>
            </a:outerShdw>
          </a:effectLst>
        </p:spPr>
        <p:txBody>
          <a:bodyPr wrap="square" lIns="180000" tIns="612000" rIns="180000" bIns="180000">
            <a:noAutofit/>
          </a:bodyPr>
          <a:lstStyle>
            <a:defPPr>
              <a:defRPr lang="en-US"/>
            </a:defPPr>
            <a:lvl1pPr indent="0" defTabSz="914400">
              <a:lnSpc>
                <a:spcPct val="110000"/>
              </a:lnSpc>
              <a:spcBef>
                <a:spcPts val="1000"/>
              </a:spcBef>
              <a:buFont typeface="Arial" panose="020B0604020202020204" pitchFamily="34" charset="0"/>
              <a:buNone/>
              <a:defRPr sz="1400" b="0" i="0">
                <a:solidFill>
                  <a:srgbClr val="000000"/>
                </a:solidFill>
                <a:latin typeface="Roboto Condensed Light" panose="02000000000000000000" pitchFamily="2" charset="0"/>
                <a:ea typeface="Roboto Condensed Light" panose="02000000000000000000" pitchFamily="2" charset="0"/>
              </a:defRPr>
            </a:lvl1pPr>
            <a:lvl2pPr marL="685800" indent="-228600" defTabSz="914400">
              <a:lnSpc>
                <a:spcPct val="90000"/>
              </a:lnSpc>
              <a:spcBef>
                <a:spcPts val="500"/>
              </a:spcBef>
              <a:buFont typeface="Arial" panose="020B0604020202020204" pitchFamily="34" charset="0"/>
              <a:buChar char="•"/>
              <a:defRPr sz="1600" b="0" i="0">
                <a:latin typeface="Roboto Condensed Light" panose="02000000000000000000" pitchFamily="2" charset="0"/>
                <a:ea typeface="Roboto Condensed Light" panose="02000000000000000000" pitchFamily="2" charset="0"/>
              </a:defRPr>
            </a:lvl2pPr>
            <a:lvl3pPr marL="1143000" indent="-228600" defTabSz="914400">
              <a:lnSpc>
                <a:spcPct val="90000"/>
              </a:lnSpc>
              <a:spcBef>
                <a:spcPts val="500"/>
              </a:spcBef>
              <a:buFont typeface="Arial" panose="020B0604020202020204" pitchFamily="34" charset="0"/>
              <a:buChar char="•"/>
              <a:defRPr sz="1600" b="0" i="0">
                <a:latin typeface="Roboto Condensed Light" panose="02000000000000000000" pitchFamily="2" charset="0"/>
                <a:ea typeface="Roboto Condensed Light" panose="02000000000000000000" pitchFamily="2" charset="0"/>
              </a:defRPr>
            </a:lvl3pPr>
            <a:lvl4pPr marL="1600200" indent="-228600" defTabSz="914400">
              <a:lnSpc>
                <a:spcPct val="90000"/>
              </a:lnSpc>
              <a:spcBef>
                <a:spcPts val="500"/>
              </a:spcBef>
              <a:buFont typeface="Arial" panose="020B0604020202020204" pitchFamily="34" charset="0"/>
              <a:buChar char="•"/>
              <a:defRPr sz="1600" b="0" i="0">
                <a:latin typeface="Roboto Condensed Light" panose="02000000000000000000" pitchFamily="2" charset="0"/>
                <a:ea typeface="Roboto Condensed Light" panose="02000000000000000000" pitchFamily="2" charset="0"/>
              </a:defRPr>
            </a:lvl4pPr>
            <a:lvl5pPr marL="2057400" indent="-228600" defTabSz="914400">
              <a:lnSpc>
                <a:spcPct val="90000"/>
              </a:lnSpc>
              <a:spcBef>
                <a:spcPts val="500"/>
              </a:spcBef>
              <a:buFont typeface="Arial" panose="020B0604020202020204" pitchFamily="34" charset="0"/>
              <a:buChar char="•"/>
              <a:defRPr sz="1600" b="0" i="0">
                <a:latin typeface="Roboto Condensed Light" panose="02000000000000000000" pitchFamily="2" charset="0"/>
                <a:ea typeface="Roboto Condensed Light" panose="02000000000000000000" pitchFamily="2"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endParaRPr lang="en-US"/>
          </a:p>
          <a:p>
            <a:endParaRPr lang="en-US"/>
          </a:p>
        </p:txBody>
      </p:sp>
      <p:sp>
        <p:nvSpPr>
          <p:cNvPr id="8" name="Text Placeholder 23">
            <a:extLst>
              <a:ext uri="{FF2B5EF4-FFF2-40B4-BE49-F238E27FC236}">
                <a16:creationId xmlns:a16="http://schemas.microsoft.com/office/drawing/2014/main" id="{FACCC5F5-2F47-47FD-83F2-EF78B8213DBC}"/>
              </a:ext>
            </a:extLst>
          </p:cNvPr>
          <p:cNvSpPr txBox="1">
            <a:spLocks/>
          </p:cNvSpPr>
          <p:nvPr/>
        </p:nvSpPr>
        <p:spPr>
          <a:xfrm>
            <a:off x="5211488" y="1034699"/>
            <a:ext cx="3007556" cy="379405"/>
          </a:xfrm>
          <a:prstGeom prst="rect">
            <a:avLst/>
          </a:prstGeom>
          <a:noFill/>
        </p:spPr>
        <p:txBody>
          <a:bodyPr lIns="180000" rIns="180000">
            <a:noAutofit/>
          </a:bodyPr>
          <a:lstStyle>
            <a:defPPr>
              <a:defRPr lang="en-US"/>
            </a:defPPr>
            <a:lvl1pPr indent="0" defTabSz="914400">
              <a:lnSpc>
                <a:spcPct val="90000"/>
              </a:lnSpc>
              <a:spcBef>
                <a:spcPts val="1000"/>
              </a:spcBef>
              <a:buFont typeface="Arial" panose="020B0604020202020204" pitchFamily="34" charset="0"/>
              <a:buNone/>
              <a:defRPr sz="1800" b="1" i="0">
                <a:solidFill>
                  <a:srgbClr val="41439A"/>
                </a:solidFill>
                <a:latin typeface="Montserrat SemiBold" pitchFamily="2" charset="77"/>
              </a:defRPr>
            </a:lvl1pPr>
            <a:lvl2pPr marL="685800" indent="-228600" defTabSz="914400">
              <a:lnSpc>
                <a:spcPct val="90000"/>
              </a:lnSpc>
              <a:spcBef>
                <a:spcPts val="500"/>
              </a:spcBef>
              <a:buFont typeface="Arial" panose="020B0604020202020204" pitchFamily="34" charset="0"/>
              <a:buChar char="•"/>
              <a:defRPr sz="1800" b="1" i="0">
                <a:solidFill>
                  <a:schemeClr val="accent1"/>
                </a:solidFill>
                <a:latin typeface="Montserrat SemiBold" pitchFamily="2" charset="77"/>
              </a:defRPr>
            </a:lvl2pPr>
            <a:lvl3pPr marL="1143000" indent="-228600" defTabSz="914400">
              <a:lnSpc>
                <a:spcPct val="90000"/>
              </a:lnSpc>
              <a:spcBef>
                <a:spcPts val="500"/>
              </a:spcBef>
              <a:buFont typeface="Arial" panose="020B0604020202020204" pitchFamily="34" charset="0"/>
              <a:buChar char="•"/>
              <a:defRPr sz="1800" b="1" i="0">
                <a:solidFill>
                  <a:schemeClr val="accent1"/>
                </a:solidFill>
                <a:latin typeface="Montserrat SemiBold" pitchFamily="2" charset="77"/>
              </a:defRPr>
            </a:lvl3pPr>
            <a:lvl4pPr marL="1600200" indent="-228600" defTabSz="914400">
              <a:lnSpc>
                <a:spcPct val="90000"/>
              </a:lnSpc>
              <a:spcBef>
                <a:spcPts val="500"/>
              </a:spcBef>
              <a:buFont typeface="Arial" panose="020B0604020202020204" pitchFamily="34" charset="0"/>
              <a:buChar char="•"/>
              <a:defRPr sz="1800" b="1" i="0">
                <a:solidFill>
                  <a:schemeClr val="accent1"/>
                </a:solidFill>
                <a:latin typeface="Montserrat SemiBold" pitchFamily="2" charset="77"/>
              </a:defRPr>
            </a:lvl4pPr>
            <a:lvl5pPr marL="2057400" indent="-228600" defTabSz="914400">
              <a:lnSpc>
                <a:spcPct val="90000"/>
              </a:lnSpc>
              <a:spcBef>
                <a:spcPts val="500"/>
              </a:spcBef>
              <a:buFont typeface="Arial" panose="020B0604020202020204" pitchFamily="34" charset="0"/>
              <a:buChar char="•"/>
              <a:defRPr sz="1800" b="1" i="0">
                <a:solidFill>
                  <a:schemeClr val="accent1"/>
                </a:solidFill>
                <a:latin typeface="Montserrat SemiBold" pitchFamily="2" charset="77"/>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algn="ctr"/>
            <a:r>
              <a:rPr lang="en-US"/>
              <a:t>2. </a:t>
            </a:r>
          </a:p>
          <a:p>
            <a:pPr algn="ctr"/>
            <a:r>
              <a:rPr lang="en-US"/>
              <a:t>Phase II Mitigation:  Customize &amp; Execute Team Coverage Plans</a:t>
            </a:r>
          </a:p>
        </p:txBody>
      </p:sp>
      <p:sp>
        <p:nvSpPr>
          <p:cNvPr id="9" name="Text Placeholder 26">
            <a:extLst>
              <a:ext uri="{FF2B5EF4-FFF2-40B4-BE49-F238E27FC236}">
                <a16:creationId xmlns:a16="http://schemas.microsoft.com/office/drawing/2014/main" id="{75B33746-6CFC-4014-B180-4A9F77C15566}"/>
              </a:ext>
            </a:extLst>
          </p:cNvPr>
          <p:cNvSpPr txBox="1">
            <a:spLocks/>
          </p:cNvSpPr>
          <p:nvPr/>
        </p:nvSpPr>
        <p:spPr>
          <a:xfrm>
            <a:off x="8552025" y="785201"/>
            <a:ext cx="2722872" cy="1815594"/>
          </a:xfrm>
          <a:prstGeom prst="rect">
            <a:avLst/>
          </a:prstGeom>
          <a:solidFill>
            <a:schemeClr val="bg1">
              <a:lumMod val="65000"/>
            </a:schemeClr>
          </a:solidFill>
          <a:effectLst>
            <a:outerShdw blurRad="254000" sx="102000" sy="102000" algn="ctr" rotWithShape="0">
              <a:prstClr val="black">
                <a:alpha val="25000"/>
              </a:prstClr>
            </a:outerShdw>
          </a:effectLst>
        </p:spPr>
        <p:txBody>
          <a:bodyPr wrap="square" lIns="180000" tIns="612000" rIns="180000" bIns="180000">
            <a:noAutofit/>
          </a:bodyPr>
          <a:lstStyle>
            <a:lvl1pPr marL="0" indent="0" algn="l" defTabSz="914400" rtl="0" eaLnBrk="1" latinLnBrk="0" hangingPunct="1">
              <a:lnSpc>
                <a:spcPct val="110000"/>
              </a:lnSpc>
              <a:spcBef>
                <a:spcPts val="1000"/>
              </a:spcBef>
              <a:buFont typeface="Arial" panose="020B0604020202020204" pitchFamily="34" charset="0"/>
              <a:buNone/>
              <a:defRPr sz="1400" b="0" i="0" kern="1200">
                <a:solidFill>
                  <a:srgbClr val="000000"/>
                </a:solidFill>
                <a:latin typeface="Roboto Condensed Light" panose="02000000000000000000" pitchFamily="2" charset="0"/>
                <a:ea typeface="Roboto Condensed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Roboto Condensed Light" panose="02000000000000000000" pitchFamily="2" charset="0"/>
                <a:ea typeface="Roboto Condensed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Roboto Condensed Light" panose="02000000000000000000" pitchFamily="2" charset="0"/>
                <a:ea typeface="Roboto Condensed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Roboto Condensed Light" panose="02000000000000000000" pitchFamily="2" charset="0"/>
                <a:ea typeface="Roboto Condensed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Roboto Condensed Light" panose="02000000000000000000" pitchFamily="2" charset="0"/>
                <a:ea typeface="Roboto Condensed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solidFill>
                <a:schemeClr val="tx1">
                  <a:lumMod val="65000"/>
                  <a:lumOff val="35000"/>
                </a:schemeClr>
              </a:solidFill>
            </a:endParaRPr>
          </a:p>
        </p:txBody>
      </p:sp>
      <p:sp>
        <p:nvSpPr>
          <p:cNvPr id="10" name="Text Placeholder 23">
            <a:extLst>
              <a:ext uri="{FF2B5EF4-FFF2-40B4-BE49-F238E27FC236}">
                <a16:creationId xmlns:a16="http://schemas.microsoft.com/office/drawing/2014/main" id="{873653E8-BECE-4CB8-8C4A-C06F476CF3F5}"/>
              </a:ext>
            </a:extLst>
          </p:cNvPr>
          <p:cNvSpPr txBox="1">
            <a:spLocks/>
          </p:cNvSpPr>
          <p:nvPr/>
        </p:nvSpPr>
        <p:spPr>
          <a:xfrm>
            <a:off x="8409684" y="1034699"/>
            <a:ext cx="3007554" cy="379405"/>
          </a:xfrm>
          <a:prstGeom prst="rect">
            <a:avLst/>
          </a:prstGeom>
          <a:noFill/>
        </p:spPr>
        <p:txBody>
          <a:bodyPr lIns="180000" rIns="180000">
            <a:no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rgbClr val="41439A"/>
                </a:solidFill>
                <a:latin typeface="Montserrat SemiBold"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ontserrat SemiBold"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ontserrat SemiBold"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ontserrat SemiBold"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ontserrat SemiBold"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a:solidFill>
                  <a:schemeClr val="tx1">
                    <a:lumMod val="65000"/>
                    <a:lumOff val="35000"/>
                  </a:schemeClr>
                </a:solidFill>
              </a:rPr>
              <a:t>3. </a:t>
            </a:r>
          </a:p>
          <a:p>
            <a:pPr algn="ctr"/>
            <a:r>
              <a:rPr lang="en-US" sz="1800">
                <a:solidFill>
                  <a:schemeClr val="tx1">
                    <a:lumMod val="65000"/>
                    <a:lumOff val="35000"/>
                  </a:schemeClr>
                </a:solidFill>
              </a:rPr>
              <a:t>Phase III Mitigation: Support Individual Employee Needs </a:t>
            </a:r>
          </a:p>
        </p:txBody>
      </p:sp>
      <p:sp>
        <p:nvSpPr>
          <p:cNvPr id="11" name="object 16">
            <a:extLst>
              <a:ext uri="{FF2B5EF4-FFF2-40B4-BE49-F238E27FC236}">
                <a16:creationId xmlns:a16="http://schemas.microsoft.com/office/drawing/2014/main" id="{477D085C-406C-49E7-A12A-A5C03E959001}"/>
              </a:ext>
            </a:extLst>
          </p:cNvPr>
          <p:cNvSpPr/>
          <p:nvPr/>
        </p:nvSpPr>
        <p:spPr>
          <a:xfrm>
            <a:off x="5373934" y="764000"/>
            <a:ext cx="2625423" cy="45719"/>
          </a:xfrm>
          <a:custGeom>
            <a:avLst/>
            <a:gdLst/>
            <a:ahLst/>
            <a:cxnLst/>
            <a:rect l="l" t="t" r="r" b="b"/>
            <a:pathLst>
              <a:path w="6284595" h="20955">
                <a:moveTo>
                  <a:pt x="0" y="20941"/>
                </a:moveTo>
                <a:lnTo>
                  <a:pt x="6284279" y="20941"/>
                </a:lnTo>
                <a:lnTo>
                  <a:pt x="6284279" y="0"/>
                </a:lnTo>
                <a:lnTo>
                  <a:pt x="0" y="0"/>
                </a:lnTo>
                <a:lnTo>
                  <a:pt x="0" y="20941"/>
                </a:lnTo>
                <a:close/>
              </a:path>
            </a:pathLst>
          </a:custGeom>
          <a:solidFill>
            <a:srgbClr val="41439A"/>
          </a:solidFill>
        </p:spPr>
        <p:txBody>
          <a:bodyPr wrap="square" lIns="0" tIns="0" rIns="0" bIns="0" rtlCol="0">
            <a:noAutofit/>
          </a:bodyPr>
          <a:lstStyle/>
          <a:p>
            <a:endParaRPr sz="662">
              <a:latin typeface="Roboto Condensed Light" panose="02000000000000000000" pitchFamily="2" charset="0"/>
            </a:endParaRPr>
          </a:p>
        </p:txBody>
      </p:sp>
      <p:sp>
        <p:nvSpPr>
          <p:cNvPr id="12" name="object 16">
            <a:extLst>
              <a:ext uri="{FF2B5EF4-FFF2-40B4-BE49-F238E27FC236}">
                <a16:creationId xmlns:a16="http://schemas.microsoft.com/office/drawing/2014/main" id="{13FC0D4E-A111-4C52-B10C-2027132A9FE0}"/>
              </a:ext>
            </a:extLst>
          </p:cNvPr>
          <p:cNvSpPr/>
          <p:nvPr/>
        </p:nvSpPr>
        <p:spPr>
          <a:xfrm>
            <a:off x="8548814" y="791874"/>
            <a:ext cx="2516823" cy="54000"/>
          </a:xfrm>
          <a:custGeom>
            <a:avLst/>
            <a:gdLst/>
            <a:ahLst/>
            <a:cxnLst/>
            <a:rect l="l" t="t" r="r" b="b"/>
            <a:pathLst>
              <a:path w="6284595" h="20955">
                <a:moveTo>
                  <a:pt x="0" y="20941"/>
                </a:moveTo>
                <a:lnTo>
                  <a:pt x="6284279" y="20941"/>
                </a:lnTo>
                <a:lnTo>
                  <a:pt x="6284279" y="0"/>
                </a:lnTo>
                <a:lnTo>
                  <a:pt x="0" y="0"/>
                </a:lnTo>
                <a:lnTo>
                  <a:pt x="0" y="20941"/>
                </a:lnTo>
                <a:close/>
              </a:path>
            </a:pathLst>
          </a:custGeom>
          <a:solidFill>
            <a:schemeClr val="bg1">
              <a:lumMod val="65000"/>
            </a:schemeClr>
          </a:solidFill>
        </p:spPr>
        <p:txBody>
          <a:bodyPr wrap="square" lIns="0" tIns="0" rIns="0" bIns="0" rtlCol="0">
            <a:noAutofit/>
          </a:bodyPr>
          <a:lstStyle/>
          <a:p>
            <a:endParaRPr sz="662">
              <a:solidFill>
                <a:schemeClr val="tx1">
                  <a:lumMod val="65000"/>
                  <a:lumOff val="35000"/>
                </a:schemeClr>
              </a:solidFill>
              <a:latin typeface="Roboto Condensed Light" panose="02000000000000000000" pitchFamily="2" charset="0"/>
            </a:endParaRPr>
          </a:p>
        </p:txBody>
      </p:sp>
      <p:sp>
        <p:nvSpPr>
          <p:cNvPr id="2" name="Rectangle 1">
            <a:extLst>
              <a:ext uri="{FF2B5EF4-FFF2-40B4-BE49-F238E27FC236}">
                <a16:creationId xmlns:a16="http://schemas.microsoft.com/office/drawing/2014/main" id="{EBC5D902-5728-492E-A8B5-4B52C6F5F549}"/>
              </a:ext>
            </a:extLst>
          </p:cNvPr>
          <p:cNvSpPr/>
          <p:nvPr/>
        </p:nvSpPr>
        <p:spPr>
          <a:xfrm>
            <a:off x="2194251" y="3168940"/>
            <a:ext cx="9501664" cy="2412905"/>
          </a:xfrm>
          <a:prstGeom prst="rect">
            <a:avLst/>
          </a:prstGeom>
        </p:spPr>
        <p:txBody>
          <a:bodyPr wrap="square">
            <a:spAutoFit/>
          </a:bodyPr>
          <a:lstStyle/>
          <a:p>
            <a:pPr lvl="0" defTabSz="914400">
              <a:lnSpc>
                <a:spcPts val="1800"/>
              </a:lnSpc>
              <a:spcBef>
                <a:spcPts val="1000"/>
              </a:spcBef>
              <a:defRPr/>
            </a:pPr>
            <a:r>
              <a:rPr lang="en-US" sz="1400"/>
              <a:t>When trying to balance employee personal commitments like child/elder care, you should first execute on the high-level coverage plans that have been set by senior leadership and their working group of key managers. </a:t>
            </a:r>
            <a:r>
              <a:rPr lang="en-CA" sz="1400"/>
              <a:t>Temporary pandemic coverage levels are set based on available data relating to</a:t>
            </a:r>
            <a:r>
              <a:rPr lang="en-US" sz="1400"/>
              <a:t> essential vs. non-essential functions, current coverage needs, skill inventories, and productivity measures, where available. </a:t>
            </a:r>
          </a:p>
          <a:p>
            <a:pPr lvl="0" defTabSz="914400">
              <a:lnSpc>
                <a:spcPts val="1800"/>
              </a:lnSpc>
              <a:spcBef>
                <a:spcPts val="1000"/>
              </a:spcBef>
              <a:defRPr/>
            </a:pPr>
            <a:r>
              <a:rPr lang="en-US" sz="1400"/>
              <a:t>Managers must then take the temporary high-level parameters  and work with their teams to define the coverage work plans that will be needed to execute on senior leadership direction. During a brief period of implementation, managers and employees should be monitoring relevant data to determine if work plans are succeeding or if revision is necessary. </a:t>
            </a:r>
          </a:p>
          <a:p>
            <a:pPr lvl="0" defTabSz="914400">
              <a:lnSpc>
                <a:spcPts val="1800"/>
              </a:lnSpc>
              <a:spcBef>
                <a:spcPts val="1000"/>
              </a:spcBef>
              <a:defRPr/>
            </a:pPr>
            <a:r>
              <a:rPr lang="en-US" sz="1400"/>
              <a:t>If team-specific work coverage plans are not reasonable for some individual employee circumstances, then alternate measures can be discussed with their manager in Phase III. </a:t>
            </a:r>
          </a:p>
        </p:txBody>
      </p:sp>
    </p:spTree>
    <p:extLst>
      <p:ext uri="{BB962C8B-B14F-4D97-AF65-F5344CB8AC3E}">
        <p14:creationId xmlns:p14="http://schemas.microsoft.com/office/powerpoint/2010/main" val="2379531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588A41-987D-4018-B886-EF12C322B385}"/>
              </a:ext>
            </a:extLst>
          </p:cNvPr>
          <p:cNvSpPr>
            <a:spLocks noGrp="1"/>
          </p:cNvSpPr>
          <p:nvPr>
            <p:ph type="title"/>
          </p:nvPr>
        </p:nvSpPr>
        <p:spPr/>
        <p:txBody>
          <a:bodyPr/>
          <a:lstStyle/>
          <a:p>
            <a:r>
              <a:rPr lang="en-US"/>
              <a:t>Manager Resource: Assessing needs to balance people and the business</a:t>
            </a:r>
            <a:endParaRPr lang="en-CA"/>
          </a:p>
        </p:txBody>
      </p:sp>
      <p:sp>
        <p:nvSpPr>
          <p:cNvPr id="17" name="Rectangle 16">
            <a:extLst>
              <a:ext uri="{FF2B5EF4-FFF2-40B4-BE49-F238E27FC236}">
                <a16:creationId xmlns:a16="http://schemas.microsoft.com/office/drawing/2014/main" id="{EC9B45F5-C17F-44C7-80F4-5FFEF1DB6CDF}"/>
              </a:ext>
            </a:extLst>
          </p:cNvPr>
          <p:cNvSpPr/>
          <p:nvPr/>
        </p:nvSpPr>
        <p:spPr>
          <a:xfrm>
            <a:off x="1985447" y="3209873"/>
            <a:ext cx="2484489"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6" normalizeH="0" baseline="0" noProof="0">
                <a:ln>
                  <a:noFill/>
                </a:ln>
                <a:solidFill>
                  <a:srgbClr val="41439A"/>
                </a:solidFill>
                <a:effectLst/>
                <a:uLnTx/>
                <a:uFillTx/>
                <a:latin typeface="Montserrat SemiBold" pitchFamily="2" charset="77"/>
                <a:ea typeface="+mn-ea"/>
                <a:cs typeface="Arial" panose="020B0604020202020204" pitchFamily="34" charset="0"/>
              </a:rPr>
              <a:t>1. Explore the Current Situation</a:t>
            </a:r>
            <a:endParaRPr kumimoji="0" lang="en-CA" sz="2000" b="0" i="0" u="none" strike="noStrike" kern="1200" cap="none" spc="0" normalizeH="0" baseline="0" noProof="0">
              <a:ln>
                <a:noFill/>
              </a:ln>
              <a:solidFill>
                <a:srgbClr val="41439A"/>
              </a:solidFill>
              <a:effectLst/>
              <a:uLnTx/>
              <a:uFillTx/>
              <a:latin typeface="Montserrat SemiBold" pitchFamily="2" charset="77"/>
              <a:ea typeface="+mn-ea"/>
              <a:cs typeface="Arial" panose="020B0604020202020204" pitchFamily="34" charset="0"/>
            </a:endParaRPr>
          </a:p>
        </p:txBody>
      </p:sp>
      <p:sp>
        <p:nvSpPr>
          <p:cNvPr id="19" name="Rectangle 18">
            <a:extLst>
              <a:ext uri="{FF2B5EF4-FFF2-40B4-BE49-F238E27FC236}">
                <a16:creationId xmlns:a16="http://schemas.microsoft.com/office/drawing/2014/main" id="{D56BEAE4-F42F-4AAB-9407-D37F03C50A52}"/>
              </a:ext>
            </a:extLst>
          </p:cNvPr>
          <p:cNvSpPr/>
          <p:nvPr/>
        </p:nvSpPr>
        <p:spPr>
          <a:xfrm>
            <a:off x="4784362" y="3238881"/>
            <a:ext cx="2484489"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6" normalizeH="0" baseline="0" noProof="0">
                <a:ln>
                  <a:noFill/>
                </a:ln>
                <a:solidFill>
                  <a:srgbClr val="41439A"/>
                </a:solidFill>
                <a:effectLst/>
                <a:uLnTx/>
                <a:uFillTx/>
                <a:latin typeface="Montserrat SemiBold" pitchFamily="2" charset="77"/>
                <a:ea typeface="+mn-ea"/>
                <a:cs typeface="Arial" panose="020B0604020202020204" pitchFamily="34" charset="0"/>
              </a:rPr>
              <a:t>2. Identify Solutions</a:t>
            </a:r>
            <a:endParaRPr kumimoji="0" lang="en-CA" sz="2000" b="0" i="0" u="none" strike="noStrike" kern="1200" cap="none" spc="0" normalizeH="0" baseline="0" noProof="0">
              <a:ln>
                <a:noFill/>
              </a:ln>
              <a:solidFill>
                <a:srgbClr val="41439A"/>
              </a:solidFill>
              <a:effectLst/>
              <a:uLnTx/>
              <a:uFillTx/>
              <a:latin typeface="Montserrat SemiBold" pitchFamily="2" charset="77"/>
              <a:ea typeface="+mn-ea"/>
              <a:cs typeface="Arial" panose="020B0604020202020204" pitchFamily="34" charset="0"/>
            </a:endParaRPr>
          </a:p>
        </p:txBody>
      </p:sp>
      <p:sp>
        <p:nvSpPr>
          <p:cNvPr id="20" name="Rectangle 19">
            <a:extLst>
              <a:ext uri="{FF2B5EF4-FFF2-40B4-BE49-F238E27FC236}">
                <a16:creationId xmlns:a16="http://schemas.microsoft.com/office/drawing/2014/main" id="{67881700-6B53-4063-87D4-1A21742E9987}"/>
              </a:ext>
            </a:extLst>
          </p:cNvPr>
          <p:cNvSpPr/>
          <p:nvPr/>
        </p:nvSpPr>
        <p:spPr>
          <a:xfrm>
            <a:off x="7583277" y="3238881"/>
            <a:ext cx="2484489"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6" normalizeH="0" baseline="0" noProof="0">
                <a:ln>
                  <a:noFill/>
                </a:ln>
                <a:solidFill>
                  <a:srgbClr val="41439A"/>
                </a:solidFill>
                <a:effectLst/>
                <a:uLnTx/>
                <a:uFillTx/>
                <a:latin typeface="Montserrat SemiBold" pitchFamily="2" charset="77"/>
                <a:ea typeface="+mn-ea"/>
                <a:cs typeface="Arial" panose="020B0604020202020204" pitchFamily="34" charset="0"/>
              </a:rPr>
              <a:t>3</a:t>
            </a:r>
            <a:r>
              <a:rPr kumimoji="0" lang="en-CA" sz="2000" b="0" i="0" u="none" strike="noStrike" kern="1200" cap="none" spc="6" normalizeH="0" baseline="0" noProof="0">
                <a:ln>
                  <a:noFill/>
                </a:ln>
                <a:solidFill>
                  <a:srgbClr val="41439A"/>
                </a:solidFill>
                <a:effectLst/>
                <a:uLnTx/>
                <a:uFillTx/>
                <a:latin typeface="Montserrat SemiBold" pitchFamily="2" charset="77"/>
                <a:ea typeface="+mn-ea"/>
                <a:cs typeface="Arial" panose="020B0604020202020204" pitchFamily="34" charset="0"/>
              </a:rPr>
              <a:t>. Implement &amp; Monitor</a:t>
            </a:r>
            <a:endParaRPr kumimoji="0" lang="en-CA" sz="2000" b="0" i="0" u="none" strike="noStrike" kern="1200" cap="none" spc="0" normalizeH="0" baseline="0" noProof="0">
              <a:ln>
                <a:noFill/>
              </a:ln>
              <a:solidFill>
                <a:srgbClr val="41439A"/>
              </a:solidFill>
              <a:effectLst/>
              <a:uLnTx/>
              <a:uFillTx/>
              <a:latin typeface="Montserrat SemiBold" pitchFamily="2" charset="77"/>
              <a:ea typeface="+mn-ea"/>
              <a:cs typeface="Arial" panose="020B0604020202020204" pitchFamily="34" charset="0"/>
            </a:endParaRPr>
          </a:p>
        </p:txBody>
      </p:sp>
      <p:grpSp>
        <p:nvGrpSpPr>
          <p:cNvPr id="27" name="Group 26">
            <a:extLst>
              <a:ext uri="{FF2B5EF4-FFF2-40B4-BE49-F238E27FC236}">
                <a16:creationId xmlns:a16="http://schemas.microsoft.com/office/drawing/2014/main" id="{86ADE40F-FAD5-7A45-808D-22481F99DA90}"/>
              </a:ext>
            </a:extLst>
          </p:cNvPr>
          <p:cNvGrpSpPr/>
          <p:nvPr/>
        </p:nvGrpSpPr>
        <p:grpSpPr>
          <a:xfrm>
            <a:off x="1677033" y="1976260"/>
            <a:ext cx="8839521" cy="3262133"/>
            <a:chOff x="556073" y="3274178"/>
            <a:chExt cx="7486503" cy="2762816"/>
          </a:xfrm>
        </p:grpSpPr>
        <p:sp>
          <p:nvSpPr>
            <p:cNvPr id="28" name="Freeform: Shape 10">
              <a:extLst>
                <a:ext uri="{FF2B5EF4-FFF2-40B4-BE49-F238E27FC236}">
                  <a16:creationId xmlns:a16="http://schemas.microsoft.com/office/drawing/2014/main" id="{A68B9C76-9D90-D04C-89FE-1463A0F3025A}"/>
                </a:ext>
              </a:extLst>
            </p:cNvPr>
            <p:cNvSpPr/>
            <p:nvPr/>
          </p:nvSpPr>
          <p:spPr>
            <a:xfrm>
              <a:off x="5299376" y="4655586"/>
              <a:ext cx="2743200" cy="1381408"/>
            </a:xfrm>
            <a:custGeom>
              <a:avLst/>
              <a:gdLst>
                <a:gd name="connsiteX0" fmla="*/ 496 w 2743200"/>
                <a:gd name="connsiteY0" fmla="*/ 0 h 1381408"/>
                <a:gd name="connsiteX1" fmla="*/ 377439 w 2743200"/>
                <a:gd name="connsiteY1" fmla="*/ 0 h 1381408"/>
                <a:gd name="connsiteX2" fmla="*/ 376943 w 2743200"/>
                <a:gd name="connsiteY2" fmla="*/ 9808 h 1381408"/>
                <a:gd name="connsiteX3" fmla="*/ 1371600 w 2743200"/>
                <a:gd name="connsiteY3" fmla="*/ 1004465 h 1381408"/>
                <a:gd name="connsiteX4" fmla="*/ 2366257 w 2743200"/>
                <a:gd name="connsiteY4" fmla="*/ 9808 h 1381408"/>
                <a:gd name="connsiteX5" fmla="*/ 2365762 w 2743200"/>
                <a:gd name="connsiteY5" fmla="*/ 0 h 1381408"/>
                <a:gd name="connsiteX6" fmla="*/ 2742705 w 2743200"/>
                <a:gd name="connsiteY6" fmla="*/ 0 h 1381408"/>
                <a:gd name="connsiteX7" fmla="*/ 2743200 w 2743200"/>
                <a:gd name="connsiteY7" fmla="*/ 9808 h 1381408"/>
                <a:gd name="connsiteX8" fmla="*/ 1371600 w 2743200"/>
                <a:gd name="connsiteY8" fmla="*/ 1381408 h 1381408"/>
                <a:gd name="connsiteX9" fmla="*/ 0 w 2743200"/>
                <a:gd name="connsiteY9" fmla="*/ 9808 h 138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00" h="1381408">
                  <a:moveTo>
                    <a:pt x="496" y="0"/>
                  </a:moveTo>
                  <a:lnTo>
                    <a:pt x="377439" y="0"/>
                  </a:lnTo>
                  <a:lnTo>
                    <a:pt x="376943" y="9808"/>
                  </a:lnTo>
                  <a:cubicBezTo>
                    <a:pt x="376943" y="559142"/>
                    <a:pt x="822266" y="1004465"/>
                    <a:pt x="1371600" y="1004465"/>
                  </a:cubicBezTo>
                  <a:cubicBezTo>
                    <a:pt x="1920934" y="1004465"/>
                    <a:pt x="2366257" y="559142"/>
                    <a:pt x="2366257" y="9808"/>
                  </a:cubicBezTo>
                  <a:lnTo>
                    <a:pt x="2365762" y="0"/>
                  </a:lnTo>
                  <a:lnTo>
                    <a:pt x="2742705" y="0"/>
                  </a:lnTo>
                  <a:lnTo>
                    <a:pt x="2743200" y="9808"/>
                  </a:lnTo>
                  <a:cubicBezTo>
                    <a:pt x="2743200" y="767322"/>
                    <a:pt x="2129114" y="1381408"/>
                    <a:pt x="1371600" y="1381408"/>
                  </a:cubicBezTo>
                  <a:cubicBezTo>
                    <a:pt x="614086" y="1381408"/>
                    <a:pt x="0" y="767322"/>
                    <a:pt x="0" y="9808"/>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92" rtl="0" eaLnBrk="1" fontAlgn="auto" latinLnBrk="0" hangingPunct="1">
                <a:lnSpc>
                  <a:spcPct val="100000"/>
                </a:lnSpc>
                <a:spcBef>
                  <a:spcPts val="0"/>
                </a:spcBef>
                <a:spcAft>
                  <a:spcPts val="0"/>
                </a:spcAft>
                <a:buClrTx/>
                <a:buSzTx/>
                <a:buFontTx/>
                <a:buNone/>
                <a:tabLst/>
                <a:defRPr/>
              </a:pPr>
              <a:endParaRPr kumimoji="0" lang="en-US" sz="1092" b="0" i="0" u="none" strike="noStrike" kern="1200" cap="none" spc="0" normalizeH="0" baseline="0" noProof="0">
                <a:ln>
                  <a:noFill/>
                </a:ln>
                <a:solidFill>
                  <a:srgbClr val="FFFFFF"/>
                </a:solidFill>
                <a:effectLst/>
                <a:uLnTx/>
                <a:uFillTx/>
                <a:latin typeface="Roboto Condensed Light"/>
                <a:ea typeface="+mn-ea"/>
                <a:cs typeface="+mn-cs"/>
              </a:endParaRPr>
            </a:p>
          </p:txBody>
        </p:sp>
        <p:sp>
          <p:nvSpPr>
            <p:cNvPr id="29" name="Freeform: Shape 11">
              <a:extLst>
                <a:ext uri="{FF2B5EF4-FFF2-40B4-BE49-F238E27FC236}">
                  <a16:creationId xmlns:a16="http://schemas.microsoft.com/office/drawing/2014/main" id="{BD75D798-9B7E-F24F-AC7F-136A6D7922FB}"/>
                </a:ext>
              </a:extLst>
            </p:cNvPr>
            <p:cNvSpPr/>
            <p:nvPr/>
          </p:nvSpPr>
          <p:spPr>
            <a:xfrm rot="10800000">
              <a:off x="556073" y="3274178"/>
              <a:ext cx="2743200" cy="1381408"/>
            </a:xfrm>
            <a:custGeom>
              <a:avLst/>
              <a:gdLst>
                <a:gd name="connsiteX0" fmla="*/ 496 w 2743200"/>
                <a:gd name="connsiteY0" fmla="*/ 0 h 1381408"/>
                <a:gd name="connsiteX1" fmla="*/ 377439 w 2743200"/>
                <a:gd name="connsiteY1" fmla="*/ 0 h 1381408"/>
                <a:gd name="connsiteX2" fmla="*/ 376943 w 2743200"/>
                <a:gd name="connsiteY2" fmla="*/ 9808 h 1381408"/>
                <a:gd name="connsiteX3" fmla="*/ 1371600 w 2743200"/>
                <a:gd name="connsiteY3" fmla="*/ 1004465 h 1381408"/>
                <a:gd name="connsiteX4" fmla="*/ 2366257 w 2743200"/>
                <a:gd name="connsiteY4" fmla="*/ 9808 h 1381408"/>
                <a:gd name="connsiteX5" fmla="*/ 2365762 w 2743200"/>
                <a:gd name="connsiteY5" fmla="*/ 0 h 1381408"/>
                <a:gd name="connsiteX6" fmla="*/ 2742705 w 2743200"/>
                <a:gd name="connsiteY6" fmla="*/ 0 h 1381408"/>
                <a:gd name="connsiteX7" fmla="*/ 2743200 w 2743200"/>
                <a:gd name="connsiteY7" fmla="*/ 9808 h 1381408"/>
                <a:gd name="connsiteX8" fmla="*/ 1371600 w 2743200"/>
                <a:gd name="connsiteY8" fmla="*/ 1381408 h 1381408"/>
                <a:gd name="connsiteX9" fmla="*/ 0 w 2743200"/>
                <a:gd name="connsiteY9" fmla="*/ 9808 h 138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00" h="1381408">
                  <a:moveTo>
                    <a:pt x="496" y="0"/>
                  </a:moveTo>
                  <a:lnTo>
                    <a:pt x="377439" y="0"/>
                  </a:lnTo>
                  <a:lnTo>
                    <a:pt x="376943" y="9808"/>
                  </a:lnTo>
                  <a:cubicBezTo>
                    <a:pt x="376943" y="559142"/>
                    <a:pt x="822266" y="1004465"/>
                    <a:pt x="1371600" y="1004465"/>
                  </a:cubicBezTo>
                  <a:cubicBezTo>
                    <a:pt x="1920934" y="1004465"/>
                    <a:pt x="2366257" y="559142"/>
                    <a:pt x="2366257" y="9808"/>
                  </a:cubicBezTo>
                  <a:lnTo>
                    <a:pt x="2365762" y="0"/>
                  </a:lnTo>
                  <a:lnTo>
                    <a:pt x="2742705" y="0"/>
                  </a:lnTo>
                  <a:lnTo>
                    <a:pt x="2743200" y="9808"/>
                  </a:lnTo>
                  <a:cubicBezTo>
                    <a:pt x="2743200" y="767322"/>
                    <a:pt x="2129114" y="1381408"/>
                    <a:pt x="1371600" y="1381408"/>
                  </a:cubicBezTo>
                  <a:cubicBezTo>
                    <a:pt x="614086" y="1381408"/>
                    <a:pt x="0" y="767322"/>
                    <a:pt x="0" y="9808"/>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92" rtl="0" eaLnBrk="1" fontAlgn="auto" latinLnBrk="0" hangingPunct="1">
                <a:lnSpc>
                  <a:spcPct val="100000"/>
                </a:lnSpc>
                <a:spcBef>
                  <a:spcPts val="0"/>
                </a:spcBef>
                <a:spcAft>
                  <a:spcPts val="0"/>
                </a:spcAft>
                <a:buClrTx/>
                <a:buSzTx/>
                <a:buFontTx/>
                <a:buNone/>
                <a:tabLst/>
                <a:defRPr/>
              </a:pPr>
              <a:endParaRPr kumimoji="0" lang="en-US" sz="1092" b="0" i="0" u="none" strike="noStrike" kern="1200" cap="none" spc="0" normalizeH="0" baseline="0" noProof="0">
                <a:ln>
                  <a:noFill/>
                </a:ln>
                <a:solidFill>
                  <a:srgbClr val="FFFFFF"/>
                </a:solidFill>
                <a:effectLst/>
                <a:uLnTx/>
                <a:uFillTx/>
                <a:latin typeface="Roboto Condensed Light"/>
                <a:ea typeface="+mn-ea"/>
                <a:cs typeface="+mn-cs"/>
              </a:endParaRPr>
            </a:p>
          </p:txBody>
        </p:sp>
        <p:sp>
          <p:nvSpPr>
            <p:cNvPr id="30" name="Freeform: Shape 12">
              <a:extLst>
                <a:ext uri="{FF2B5EF4-FFF2-40B4-BE49-F238E27FC236}">
                  <a16:creationId xmlns:a16="http://schemas.microsoft.com/office/drawing/2014/main" id="{9D375847-3EE5-F04A-877D-C484C05BD500}"/>
                </a:ext>
              </a:extLst>
            </p:cNvPr>
            <p:cNvSpPr/>
            <p:nvPr/>
          </p:nvSpPr>
          <p:spPr>
            <a:xfrm>
              <a:off x="2926573" y="4655586"/>
              <a:ext cx="2743200" cy="1381408"/>
            </a:xfrm>
            <a:custGeom>
              <a:avLst/>
              <a:gdLst>
                <a:gd name="connsiteX0" fmla="*/ 496 w 2743200"/>
                <a:gd name="connsiteY0" fmla="*/ 0 h 1381408"/>
                <a:gd name="connsiteX1" fmla="*/ 377439 w 2743200"/>
                <a:gd name="connsiteY1" fmla="*/ 0 h 1381408"/>
                <a:gd name="connsiteX2" fmla="*/ 376943 w 2743200"/>
                <a:gd name="connsiteY2" fmla="*/ 9808 h 1381408"/>
                <a:gd name="connsiteX3" fmla="*/ 1371600 w 2743200"/>
                <a:gd name="connsiteY3" fmla="*/ 1004465 h 1381408"/>
                <a:gd name="connsiteX4" fmla="*/ 2366257 w 2743200"/>
                <a:gd name="connsiteY4" fmla="*/ 9808 h 1381408"/>
                <a:gd name="connsiteX5" fmla="*/ 2365762 w 2743200"/>
                <a:gd name="connsiteY5" fmla="*/ 0 h 1381408"/>
                <a:gd name="connsiteX6" fmla="*/ 2742705 w 2743200"/>
                <a:gd name="connsiteY6" fmla="*/ 0 h 1381408"/>
                <a:gd name="connsiteX7" fmla="*/ 2743200 w 2743200"/>
                <a:gd name="connsiteY7" fmla="*/ 9808 h 1381408"/>
                <a:gd name="connsiteX8" fmla="*/ 1371600 w 2743200"/>
                <a:gd name="connsiteY8" fmla="*/ 1381408 h 1381408"/>
                <a:gd name="connsiteX9" fmla="*/ 0 w 2743200"/>
                <a:gd name="connsiteY9" fmla="*/ 9808 h 138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00" h="1381408">
                  <a:moveTo>
                    <a:pt x="496" y="0"/>
                  </a:moveTo>
                  <a:lnTo>
                    <a:pt x="377439" y="0"/>
                  </a:lnTo>
                  <a:lnTo>
                    <a:pt x="376943" y="9808"/>
                  </a:lnTo>
                  <a:cubicBezTo>
                    <a:pt x="376943" y="559142"/>
                    <a:pt x="822266" y="1004465"/>
                    <a:pt x="1371600" y="1004465"/>
                  </a:cubicBezTo>
                  <a:cubicBezTo>
                    <a:pt x="1920934" y="1004465"/>
                    <a:pt x="2366257" y="559142"/>
                    <a:pt x="2366257" y="9808"/>
                  </a:cubicBezTo>
                  <a:lnTo>
                    <a:pt x="2365762" y="0"/>
                  </a:lnTo>
                  <a:lnTo>
                    <a:pt x="2742705" y="0"/>
                  </a:lnTo>
                  <a:lnTo>
                    <a:pt x="2743200" y="9808"/>
                  </a:lnTo>
                  <a:cubicBezTo>
                    <a:pt x="2743200" y="767322"/>
                    <a:pt x="2129114" y="1381408"/>
                    <a:pt x="1371600" y="1381408"/>
                  </a:cubicBezTo>
                  <a:cubicBezTo>
                    <a:pt x="614086" y="1381408"/>
                    <a:pt x="0" y="767322"/>
                    <a:pt x="0" y="9808"/>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92" rtl="0" eaLnBrk="1" fontAlgn="auto" latinLnBrk="0" hangingPunct="1">
                <a:lnSpc>
                  <a:spcPct val="100000"/>
                </a:lnSpc>
                <a:spcBef>
                  <a:spcPts val="0"/>
                </a:spcBef>
                <a:spcAft>
                  <a:spcPts val="0"/>
                </a:spcAft>
                <a:buClrTx/>
                <a:buSzTx/>
                <a:buFontTx/>
                <a:buNone/>
                <a:tabLst/>
                <a:defRPr/>
              </a:pPr>
              <a:endParaRPr kumimoji="0" lang="en-US" sz="1092" b="0" i="0" u="none" strike="noStrike" kern="1200" cap="none" spc="0" normalizeH="0" baseline="0" noProof="0">
                <a:ln>
                  <a:noFill/>
                </a:ln>
                <a:solidFill>
                  <a:srgbClr val="FFFFFF"/>
                </a:solidFill>
                <a:effectLst/>
                <a:uLnTx/>
                <a:uFillTx/>
                <a:latin typeface="Roboto Condensed Light"/>
                <a:ea typeface="+mn-ea"/>
                <a:cs typeface="+mn-cs"/>
              </a:endParaRPr>
            </a:p>
          </p:txBody>
        </p:sp>
        <p:sp>
          <p:nvSpPr>
            <p:cNvPr id="31" name="Freeform: Shape 13">
              <a:extLst>
                <a:ext uri="{FF2B5EF4-FFF2-40B4-BE49-F238E27FC236}">
                  <a16:creationId xmlns:a16="http://schemas.microsoft.com/office/drawing/2014/main" id="{912F716C-F14F-7A43-9A46-08F5A78DCA46}"/>
                </a:ext>
              </a:extLst>
            </p:cNvPr>
            <p:cNvSpPr/>
            <p:nvPr/>
          </p:nvSpPr>
          <p:spPr>
            <a:xfrm rot="10800000">
              <a:off x="2926573" y="3274178"/>
              <a:ext cx="2743200" cy="1381408"/>
            </a:xfrm>
            <a:custGeom>
              <a:avLst/>
              <a:gdLst>
                <a:gd name="connsiteX0" fmla="*/ 496 w 2743200"/>
                <a:gd name="connsiteY0" fmla="*/ 0 h 1381408"/>
                <a:gd name="connsiteX1" fmla="*/ 377439 w 2743200"/>
                <a:gd name="connsiteY1" fmla="*/ 0 h 1381408"/>
                <a:gd name="connsiteX2" fmla="*/ 376943 w 2743200"/>
                <a:gd name="connsiteY2" fmla="*/ 9808 h 1381408"/>
                <a:gd name="connsiteX3" fmla="*/ 1371600 w 2743200"/>
                <a:gd name="connsiteY3" fmla="*/ 1004465 h 1381408"/>
                <a:gd name="connsiteX4" fmla="*/ 2366257 w 2743200"/>
                <a:gd name="connsiteY4" fmla="*/ 9808 h 1381408"/>
                <a:gd name="connsiteX5" fmla="*/ 2365762 w 2743200"/>
                <a:gd name="connsiteY5" fmla="*/ 0 h 1381408"/>
                <a:gd name="connsiteX6" fmla="*/ 2742705 w 2743200"/>
                <a:gd name="connsiteY6" fmla="*/ 0 h 1381408"/>
                <a:gd name="connsiteX7" fmla="*/ 2743200 w 2743200"/>
                <a:gd name="connsiteY7" fmla="*/ 9808 h 1381408"/>
                <a:gd name="connsiteX8" fmla="*/ 1371600 w 2743200"/>
                <a:gd name="connsiteY8" fmla="*/ 1381408 h 1381408"/>
                <a:gd name="connsiteX9" fmla="*/ 0 w 2743200"/>
                <a:gd name="connsiteY9" fmla="*/ 9808 h 138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00" h="1381408">
                  <a:moveTo>
                    <a:pt x="496" y="0"/>
                  </a:moveTo>
                  <a:lnTo>
                    <a:pt x="377439" y="0"/>
                  </a:lnTo>
                  <a:lnTo>
                    <a:pt x="376943" y="9808"/>
                  </a:lnTo>
                  <a:cubicBezTo>
                    <a:pt x="376943" y="559142"/>
                    <a:pt x="822266" y="1004465"/>
                    <a:pt x="1371600" y="1004465"/>
                  </a:cubicBezTo>
                  <a:cubicBezTo>
                    <a:pt x="1920934" y="1004465"/>
                    <a:pt x="2366257" y="559142"/>
                    <a:pt x="2366257" y="9808"/>
                  </a:cubicBezTo>
                  <a:lnTo>
                    <a:pt x="2365762" y="0"/>
                  </a:lnTo>
                  <a:lnTo>
                    <a:pt x="2742705" y="0"/>
                  </a:lnTo>
                  <a:lnTo>
                    <a:pt x="2743200" y="9808"/>
                  </a:lnTo>
                  <a:cubicBezTo>
                    <a:pt x="2743200" y="767322"/>
                    <a:pt x="2129114" y="1381408"/>
                    <a:pt x="1371600" y="1381408"/>
                  </a:cubicBezTo>
                  <a:cubicBezTo>
                    <a:pt x="614086" y="1381408"/>
                    <a:pt x="0" y="767322"/>
                    <a:pt x="0" y="9808"/>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92" rtl="0" eaLnBrk="1" fontAlgn="auto" latinLnBrk="0" hangingPunct="1">
                <a:lnSpc>
                  <a:spcPct val="100000"/>
                </a:lnSpc>
                <a:spcBef>
                  <a:spcPts val="0"/>
                </a:spcBef>
                <a:spcAft>
                  <a:spcPts val="0"/>
                </a:spcAft>
                <a:buClrTx/>
                <a:buSzTx/>
                <a:buFontTx/>
                <a:buNone/>
                <a:tabLst/>
                <a:defRPr/>
              </a:pPr>
              <a:endParaRPr kumimoji="0" lang="en-US" sz="1092" b="0" i="0" u="none" strike="noStrike" kern="1200" cap="none" spc="0" normalizeH="0" baseline="0" noProof="0">
                <a:ln>
                  <a:noFill/>
                </a:ln>
                <a:solidFill>
                  <a:srgbClr val="FFFFFF"/>
                </a:solidFill>
                <a:effectLst/>
                <a:uLnTx/>
                <a:uFillTx/>
                <a:latin typeface="Roboto Condensed Light"/>
                <a:ea typeface="+mn-ea"/>
                <a:cs typeface="+mn-cs"/>
              </a:endParaRPr>
            </a:p>
          </p:txBody>
        </p:sp>
        <p:sp>
          <p:nvSpPr>
            <p:cNvPr id="32" name="Freeform: Shape 14">
              <a:extLst>
                <a:ext uri="{FF2B5EF4-FFF2-40B4-BE49-F238E27FC236}">
                  <a16:creationId xmlns:a16="http://schemas.microsoft.com/office/drawing/2014/main" id="{FD712CD0-931C-9841-8519-A21EF577EAA2}"/>
                </a:ext>
              </a:extLst>
            </p:cNvPr>
            <p:cNvSpPr/>
            <p:nvPr/>
          </p:nvSpPr>
          <p:spPr>
            <a:xfrm>
              <a:off x="556073" y="4655586"/>
              <a:ext cx="2743200" cy="1381408"/>
            </a:xfrm>
            <a:custGeom>
              <a:avLst/>
              <a:gdLst>
                <a:gd name="connsiteX0" fmla="*/ 496 w 2743200"/>
                <a:gd name="connsiteY0" fmla="*/ 0 h 1381408"/>
                <a:gd name="connsiteX1" fmla="*/ 377439 w 2743200"/>
                <a:gd name="connsiteY1" fmla="*/ 0 h 1381408"/>
                <a:gd name="connsiteX2" fmla="*/ 376943 w 2743200"/>
                <a:gd name="connsiteY2" fmla="*/ 9808 h 1381408"/>
                <a:gd name="connsiteX3" fmla="*/ 1371600 w 2743200"/>
                <a:gd name="connsiteY3" fmla="*/ 1004465 h 1381408"/>
                <a:gd name="connsiteX4" fmla="*/ 2366257 w 2743200"/>
                <a:gd name="connsiteY4" fmla="*/ 9808 h 1381408"/>
                <a:gd name="connsiteX5" fmla="*/ 2365762 w 2743200"/>
                <a:gd name="connsiteY5" fmla="*/ 0 h 1381408"/>
                <a:gd name="connsiteX6" fmla="*/ 2742705 w 2743200"/>
                <a:gd name="connsiteY6" fmla="*/ 0 h 1381408"/>
                <a:gd name="connsiteX7" fmla="*/ 2743200 w 2743200"/>
                <a:gd name="connsiteY7" fmla="*/ 9808 h 1381408"/>
                <a:gd name="connsiteX8" fmla="*/ 1371600 w 2743200"/>
                <a:gd name="connsiteY8" fmla="*/ 1381408 h 1381408"/>
                <a:gd name="connsiteX9" fmla="*/ 0 w 2743200"/>
                <a:gd name="connsiteY9" fmla="*/ 9808 h 138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00" h="1381408">
                  <a:moveTo>
                    <a:pt x="496" y="0"/>
                  </a:moveTo>
                  <a:lnTo>
                    <a:pt x="377439" y="0"/>
                  </a:lnTo>
                  <a:lnTo>
                    <a:pt x="376943" y="9808"/>
                  </a:lnTo>
                  <a:cubicBezTo>
                    <a:pt x="376943" y="559142"/>
                    <a:pt x="822266" y="1004465"/>
                    <a:pt x="1371600" y="1004465"/>
                  </a:cubicBezTo>
                  <a:cubicBezTo>
                    <a:pt x="1920934" y="1004465"/>
                    <a:pt x="2366257" y="559142"/>
                    <a:pt x="2366257" y="9808"/>
                  </a:cubicBezTo>
                  <a:lnTo>
                    <a:pt x="2365762" y="0"/>
                  </a:lnTo>
                  <a:lnTo>
                    <a:pt x="2742705" y="0"/>
                  </a:lnTo>
                  <a:lnTo>
                    <a:pt x="2743200" y="9808"/>
                  </a:lnTo>
                  <a:cubicBezTo>
                    <a:pt x="2743200" y="767322"/>
                    <a:pt x="2129114" y="1381408"/>
                    <a:pt x="1371600" y="1381408"/>
                  </a:cubicBezTo>
                  <a:cubicBezTo>
                    <a:pt x="614086" y="1381408"/>
                    <a:pt x="0" y="767322"/>
                    <a:pt x="0" y="9808"/>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92" rtl="0" eaLnBrk="1" fontAlgn="auto" latinLnBrk="0" hangingPunct="1">
                <a:lnSpc>
                  <a:spcPct val="100000"/>
                </a:lnSpc>
                <a:spcBef>
                  <a:spcPts val="0"/>
                </a:spcBef>
                <a:spcAft>
                  <a:spcPts val="0"/>
                </a:spcAft>
                <a:buClrTx/>
                <a:buSzTx/>
                <a:buFontTx/>
                <a:buNone/>
                <a:tabLst/>
                <a:defRPr/>
              </a:pPr>
              <a:endParaRPr kumimoji="0" lang="en-US" sz="1092" b="0" i="0" u="none" strike="noStrike" kern="1200" cap="none" spc="0" normalizeH="0" baseline="0" noProof="0">
                <a:ln>
                  <a:noFill/>
                </a:ln>
                <a:solidFill>
                  <a:srgbClr val="FFFFFF"/>
                </a:solidFill>
                <a:effectLst/>
                <a:uLnTx/>
                <a:uFillTx/>
                <a:latin typeface="Roboto Condensed Light"/>
                <a:ea typeface="+mn-ea"/>
                <a:cs typeface="+mn-cs"/>
              </a:endParaRPr>
            </a:p>
          </p:txBody>
        </p:sp>
        <p:sp>
          <p:nvSpPr>
            <p:cNvPr id="33" name="Freeform: Shape 15">
              <a:extLst>
                <a:ext uri="{FF2B5EF4-FFF2-40B4-BE49-F238E27FC236}">
                  <a16:creationId xmlns:a16="http://schemas.microsoft.com/office/drawing/2014/main" id="{16605DF2-345C-F444-9B2F-DF383C9727DE}"/>
                </a:ext>
              </a:extLst>
            </p:cNvPr>
            <p:cNvSpPr/>
            <p:nvPr/>
          </p:nvSpPr>
          <p:spPr>
            <a:xfrm rot="10800000">
              <a:off x="5299376" y="3274178"/>
              <a:ext cx="2743200" cy="1381408"/>
            </a:xfrm>
            <a:custGeom>
              <a:avLst/>
              <a:gdLst>
                <a:gd name="connsiteX0" fmla="*/ 496 w 2743200"/>
                <a:gd name="connsiteY0" fmla="*/ 0 h 1381408"/>
                <a:gd name="connsiteX1" fmla="*/ 377439 w 2743200"/>
                <a:gd name="connsiteY1" fmla="*/ 0 h 1381408"/>
                <a:gd name="connsiteX2" fmla="*/ 376943 w 2743200"/>
                <a:gd name="connsiteY2" fmla="*/ 9808 h 1381408"/>
                <a:gd name="connsiteX3" fmla="*/ 1371600 w 2743200"/>
                <a:gd name="connsiteY3" fmla="*/ 1004465 h 1381408"/>
                <a:gd name="connsiteX4" fmla="*/ 2366257 w 2743200"/>
                <a:gd name="connsiteY4" fmla="*/ 9808 h 1381408"/>
                <a:gd name="connsiteX5" fmla="*/ 2365762 w 2743200"/>
                <a:gd name="connsiteY5" fmla="*/ 0 h 1381408"/>
                <a:gd name="connsiteX6" fmla="*/ 2742705 w 2743200"/>
                <a:gd name="connsiteY6" fmla="*/ 0 h 1381408"/>
                <a:gd name="connsiteX7" fmla="*/ 2743200 w 2743200"/>
                <a:gd name="connsiteY7" fmla="*/ 9808 h 1381408"/>
                <a:gd name="connsiteX8" fmla="*/ 1371600 w 2743200"/>
                <a:gd name="connsiteY8" fmla="*/ 1381408 h 1381408"/>
                <a:gd name="connsiteX9" fmla="*/ 0 w 2743200"/>
                <a:gd name="connsiteY9" fmla="*/ 9808 h 138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00" h="1381408">
                  <a:moveTo>
                    <a:pt x="496" y="0"/>
                  </a:moveTo>
                  <a:lnTo>
                    <a:pt x="377439" y="0"/>
                  </a:lnTo>
                  <a:lnTo>
                    <a:pt x="376943" y="9808"/>
                  </a:lnTo>
                  <a:cubicBezTo>
                    <a:pt x="376943" y="559142"/>
                    <a:pt x="822266" y="1004465"/>
                    <a:pt x="1371600" y="1004465"/>
                  </a:cubicBezTo>
                  <a:cubicBezTo>
                    <a:pt x="1920934" y="1004465"/>
                    <a:pt x="2366257" y="559142"/>
                    <a:pt x="2366257" y="9808"/>
                  </a:cubicBezTo>
                  <a:lnTo>
                    <a:pt x="2365762" y="0"/>
                  </a:lnTo>
                  <a:lnTo>
                    <a:pt x="2742705" y="0"/>
                  </a:lnTo>
                  <a:lnTo>
                    <a:pt x="2743200" y="9808"/>
                  </a:lnTo>
                  <a:cubicBezTo>
                    <a:pt x="2743200" y="767322"/>
                    <a:pt x="2129114" y="1381408"/>
                    <a:pt x="1371600" y="1381408"/>
                  </a:cubicBezTo>
                  <a:cubicBezTo>
                    <a:pt x="614086" y="1381408"/>
                    <a:pt x="0" y="767322"/>
                    <a:pt x="0" y="9808"/>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492" rtl="0" eaLnBrk="1" fontAlgn="auto" latinLnBrk="0" hangingPunct="1">
                <a:lnSpc>
                  <a:spcPct val="100000"/>
                </a:lnSpc>
                <a:spcBef>
                  <a:spcPts val="0"/>
                </a:spcBef>
                <a:spcAft>
                  <a:spcPts val="0"/>
                </a:spcAft>
                <a:buClrTx/>
                <a:buSzTx/>
                <a:buFontTx/>
                <a:buNone/>
                <a:tabLst/>
                <a:defRPr/>
              </a:pPr>
              <a:endParaRPr kumimoji="0" lang="en-US" sz="1092" b="0" i="0" u="none" strike="noStrike" kern="1200" cap="none" spc="0" normalizeH="0" baseline="0" noProof="0">
                <a:ln>
                  <a:noFill/>
                </a:ln>
                <a:solidFill>
                  <a:srgbClr val="FFFFFF"/>
                </a:solidFill>
                <a:effectLst/>
                <a:uLnTx/>
                <a:uFillTx/>
                <a:latin typeface="Roboto Condensed Light"/>
                <a:ea typeface="+mn-ea"/>
                <a:cs typeface="+mn-cs"/>
              </a:endParaRPr>
            </a:p>
          </p:txBody>
        </p:sp>
      </p:grpSp>
      <p:sp>
        <p:nvSpPr>
          <p:cNvPr id="2" name="Rectangle 1">
            <a:extLst>
              <a:ext uri="{FF2B5EF4-FFF2-40B4-BE49-F238E27FC236}">
                <a16:creationId xmlns:a16="http://schemas.microsoft.com/office/drawing/2014/main" id="{3BB96297-3253-4469-9CD7-B740808D215D}"/>
              </a:ext>
            </a:extLst>
          </p:cNvPr>
          <p:cNvSpPr/>
          <p:nvPr/>
        </p:nvSpPr>
        <p:spPr>
          <a:xfrm>
            <a:off x="1488832" y="5422174"/>
            <a:ext cx="9341093" cy="646331"/>
          </a:xfrm>
          <a:prstGeom prst="rect">
            <a:avLst/>
          </a:prstGeom>
        </p:spPr>
        <p:txBody>
          <a:bodyPr wrap="square">
            <a:spAutoFit/>
          </a:bodyPr>
          <a:lstStyle/>
          <a:p>
            <a:r>
              <a:rPr lang="en-US" sz="1800">
                <a:solidFill>
                  <a:srgbClr val="41439A"/>
                </a:solidFill>
              </a:rPr>
              <a:t>Use the </a:t>
            </a:r>
            <a:r>
              <a:rPr lang="en-US" sz="1800" i="1">
                <a:solidFill>
                  <a:srgbClr val="41439A"/>
                </a:solidFill>
                <a:hlinkClick r:id="rId3"/>
              </a:rPr>
              <a:t>COVID-19 Dependent Care Policy Manager Action Toolkit</a:t>
            </a:r>
            <a:r>
              <a:rPr lang="en-US" sz="1800" i="1">
                <a:solidFill>
                  <a:srgbClr val="41439A"/>
                </a:solidFill>
              </a:rPr>
              <a:t> </a:t>
            </a:r>
            <a:r>
              <a:rPr lang="en-US" sz="1800">
                <a:solidFill>
                  <a:srgbClr val="41439A"/>
                </a:solidFill>
              </a:rPr>
              <a:t>for specific guidance on how to balance employee caregiving needs with work.</a:t>
            </a:r>
            <a:endParaRPr lang="en-CA" sz="1800">
              <a:solidFill>
                <a:srgbClr val="41439A"/>
              </a:solidFill>
            </a:endParaRPr>
          </a:p>
        </p:txBody>
      </p:sp>
    </p:spTree>
    <p:extLst>
      <p:ext uri="{BB962C8B-B14F-4D97-AF65-F5344CB8AC3E}">
        <p14:creationId xmlns:p14="http://schemas.microsoft.com/office/powerpoint/2010/main" val="2192592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4CA82B1-EF6B-6442-AFD4-99B7AC11CD83}"/>
              </a:ext>
            </a:extLst>
          </p:cNvPr>
          <p:cNvSpPr>
            <a:spLocks noGrp="1"/>
          </p:cNvSpPr>
          <p:nvPr>
            <p:ph type="title"/>
          </p:nvPr>
        </p:nvSpPr>
        <p:spPr>
          <a:xfrm>
            <a:off x="689548" y="839449"/>
            <a:ext cx="10473033" cy="820760"/>
          </a:xfrm>
        </p:spPr>
        <p:txBody>
          <a:bodyPr/>
          <a:lstStyle/>
          <a:p>
            <a:pPr>
              <a:lnSpc>
                <a:spcPct val="90000"/>
              </a:lnSpc>
            </a:pPr>
            <a:r>
              <a:rPr lang="en-US" sz="2000">
                <a:solidFill>
                  <a:schemeClr val="bg1">
                    <a:lumMod val="50000"/>
                  </a:schemeClr>
                </a:solidFill>
              </a:rPr>
              <a:t>Manager Actions: Develop team-specific work coverage plans</a:t>
            </a:r>
            <a:endParaRPr lang="en-US">
              <a:solidFill>
                <a:schemeClr val="bg1">
                  <a:lumMod val="50000"/>
                </a:schemeClr>
              </a:solidFill>
            </a:endParaRPr>
          </a:p>
        </p:txBody>
      </p:sp>
      <p:sp>
        <p:nvSpPr>
          <p:cNvPr id="23" name="TextBox 22">
            <a:extLst>
              <a:ext uri="{FF2B5EF4-FFF2-40B4-BE49-F238E27FC236}">
                <a16:creationId xmlns:a16="http://schemas.microsoft.com/office/drawing/2014/main" id="{A37E5CDB-E763-8D4F-B979-45C0730610CE}"/>
              </a:ext>
            </a:extLst>
          </p:cNvPr>
          <p:cNvSpPr txBox="1"/>
          <p:nvPr/>
        </p:nvSpPr>
        <p:spPr>
          <a:xfrm>
            <a:off x="-72428" y="-923453"/>
            <a:ext cx="0" cy="0"/>
          </a:xfrm>
          <a:prstGeom prst="rect">
            <a:avLst/>
          </a:prstGeom>
        </p:spPr>
        <p:txBody>
          <a:bodyPr wrap="none" lIns="0" tIns="0" rIns="0" bIns="0" numCol="1" spcCol="360000" rtlCol="0">
            <a:noAutofit/>
          </a:bodyPr>
          <a:lstStyle/>
          <a:p>
            <a:pPr marL="0" indent="0" algn="l">
              <a:lnSpc>
                <a:spcPct val="110000"/>
              </a:lnSpc>
              <a:buNone/>
            </a:pPr>
            <a:endParaRPr lang="en-US" sz="1400">
              <a:latin typeface="Roboto Condensed Light" panose="02000000000000000000" pitchFamily="2" charset="0"/>
              <a:ea typeface="Roboto Condensed Light" panose="02000000000000000000" pitchFamily="2" charset="0"/>
            </a:endParaRPr>
          </a:p>
        </p:txBody>
      </p:sp>
      <p:sp>
        <p:nvSpPr>
          <p:cNvPr id="31" name="Text Placeholder 7">
            <a:extLst>
              <a:ext uri="{FF2B5EF4-FFF2-40B4-BE49-F238E27FC236}">
                <a16:creationId xmlns:a16="http://schemas.microsoft.com/office/drawing/2014/main" id="{C2BBC1A1-EC69-054E-AF7E-CBCED76E0B70}"/>
              </a:ext>
            </a:extLst>
          </p:cNvPr>
          <p:cNvSpPr txBox="1">
            <a:spLocks/>
          </p:cNvSpPr>
          <p:nvPr/>
        </p:nvSpPr>
        <p:spPr>
          <a:xfrm>
            <a:off x="689548" y="1660209"/>
            <a:ext cx="11002780" cy="4634178"/>
          </a:xfrm>
          <a:prstGeom prst="rect">
            <a:avLst/>
          </a:prstGeom>
        </p:spPr>
        <p:txBody>
          <a:bodyPr lIns="0" tIns="0" rIns="0" bIns="0" numCol="1" spcCol="360000">
            <a:noAutofit/>
          </a:bodyPr>
          <a:lstStyle>
            <a:lvl1pPr marL="0" indent="0" algn="l" defTabSz="914400" rtl="0" eaLnBrk="1" latinLnBrk="0" hangingPunct="1">
              <a:lnSpc>
                <a:spcPts val="1800"/>
              </a:lnSpc>
              <a:spcBef>
                <a:spcPts val="1000"/>
              </a:spcBef>
              <a:buFont typeface="Arial" panose="020B0604020202020204" pitchFamily="34" charset="0"/>
              <a:buNone/>
              <a:defRPr sz="1400" b="0" i="0" kern="1200">
                <a:solidFill>
                  <a:srgbClr val="4A4A4A"/>
                </a:solidFill>
                <a:latin typeface="Roboto Condensed Light" panose="02000000000000000000" pitchFamily="2" charset="0"/>
                <a:ea typeface="+mn-ea"/>
                <a:cs typeface="Arial Narrow" panose="020B0604020202020204" pitchFamily="34" charset="0"/>
              </a:defRPr>
            </a:lvl1pPr>
            <a:lvl2pPr marL="4572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ts val="1700"/>
              </a:lnSpc>
              <a:spcBef>
                <a:spcPts val="500"/>
              </a:spcBef>
              <a:buFont typeface="Arial" panose="020B0604020202020204" pitchFamily="34" charset="0"/>
              <a:buNone/>
              <a:defRPr sz="1400" kern="1200">
                <a:solidFill>
                  <a:srgbClr val="4B4B4B"/>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a:solidFill>
                  <a:schemeClr val="bg1">
                    <a:lumMod val="50000"/>
                  </a:schemeClr>
                </a:solidFill>
              </a:rPr>
              <a:t>Establish Business Priorities</a:t>
            </a:r>
            <a:br>
              <a:rPr lang="en-US">
                <a:solidFill>
                  <a:schemeClr val="bg1">
                    <a:lumMod val="50000"/>
                  </a:schemeClr>
                </a:solidFill>
              </a:rPr>
            </a:br>
            <a:r>
              <a:rPr lang="en-CA">
                <a:solidFill>
                  <a:srgbClr val="000000"/>
                </a:solidFill>
                <a:ea typeface="Roboto Condensed Light" panose="02000000000000000000" pitchFamily="2" charset="0"/>
                <a:cs typeface="Arial" panose="020B0604020202020204" pitchFamily="34" charset="0"/>
              </a:rPr>
              <a:t>The pandemic has caused many organizations to reassess their priorities and customer service levels and adjust how services/products are delivered, if they are at all.</a:t>
            </a:r>
          </a:p>
          <a:p>
            <a:pPr>
              <a:lnSpc>
                <a:spcPct val="100000"/>
              </a:lnSpc>
              <a:spcBef>
                <a:spcPts val="0"/>
              </a:spcBef>
            </a:pPr>
            <a:r>
              <a:rPr lang="en-CA">
                <a:solidFill>
                  <a:srgbClr val="000000"/>
                </a:solidFill>
                <a:ea typeface="Roboto Condensed Light" panose="02000000000000000000" pitchFamily="2" charset="0"/>
                <a:cs typeface="Arial" panose="020B0604020202020204" pitchFamily="34" charset="0"/>
              </a:rPr>
              <a:t>As a leader your key role is to ensure your team has clear direction and purpose. Knowing how they are contributing to the overall organization will ensure employees feel part of a team and their work is valued, which will minimize their stress responses.</a:t>
            </a:r>
          </a:p>
          <a:p>
            <a:pPr>
              <a:lnSpc>
                <a:spcPct val="100000"/>
              </a:lnSpc>
              <a:spcBef>
                <a:spcPts val="0"/>
              </a:spcBef>
            </a:pPr>
            <a:r>
              <a:rPr lang="en-CA">
                <a:solidFill>
                  <a:srgbClr val="000000"/>
                </a:solidFill>
                <a:ea typeface="Roboto Condensed Light" panose="02000000000000000000" pitchFamily="2" charset="0"/>
                <a:cs typeface="Arial" panose="020B0604020202020204" pitchFamily="34" charset="0"/>
              </a:rPr>
              <a:t>Communication is key with your own manager to establish and agree on priorities that will allow you to provide direction to your team.</a:t>
            </a:r>
          </a:p>
          <a:p>
            <a:pPr>
              <a:lnSpc>
                <a:spcPct val="100000"/>
              </a:lnSpc>
              <a:spcBef>
                <a:spcPts val="0"/>
              </a:spcBef>
            </a:pPr>
            <a:r>
              <a:rPr lang="en-CA">
                <a:solidFill>
                  <a:srgbClr val="000000"/>
                </a:solidFill>
                <a:ea typeface="Roboto Condensed Light" panose="02000000000000000000" pitchFamily="2" charset="0"/>
                <a:cs typeface="Arial" panose="020B0604020202020204" pitchFamily="34" charset="0"/>
              </a:rPr>
              <a:t>When meeting with your team be aware that they may be juggling and trying to figure out life outside of work. Key challenges may be children at home or supporting an aging parent.</a:t>
            </a:r>
          </a:p>
          <a:p>
            <a:pPr>
              <a:lnSpc>
                <a:spcPct val="100000"/>
              </a:lnSpc>
              <a:spcBef>
                <a:spcPts val="0"/>
              </a:spcBef>
            </a:pPr>
            <a:endParaRPr lang="en-CA">
              <a:solidFill>
                <a:srgbClr val="000000"/>
              </a:solidFill>
              <a:ea typeface="Roboto Condensed Light" panose="02000000000000000000" pitchFamily="2" charset="0"/>
              <a:cs typeface="Arial" panose="020B0604020202020204" pitchFamily="34" charset="0"/>
            </a:endParaRPr>
          </a:p>
          <a:p>
            <a:pPr>
              <a:lnSpc>
                <a:spcPct val="100000"/>
              </a:lnSpc>
              <a:spcBef>
                <a:spcPts val="0"/>
              </a:spcBef>
            </a:pPr>
            <a:r>
              <a:rPr lang="en-CA">
                <a:solidFill>
                  <a:schemeClr val="bg1">
                    <a:lumMod val="50000"/>
                  </a:schemeClr>
                </a:solidFill>
              </a:rPr>
              <a:t>Build</a:t>
            </a:r>
            <a:r>
              <a:rPr lang="en-CA">
                <a:solidFill>
                  <a:srgbClr val="000000"/>
                </a:solidFill>
                <a:ea typeface="Roboto Condensed Light" panose="02000000000000000000" pitchFamily="2" charset="0"/>
                <a:cs typeface="Arial" panose="020B0604020202020204" pitchFamily="34" charset="0"/>
              </a:rPr>
              <a:t> </a:t>
            </a:r>
            <a:r>
              <a:rPr lang="en-CA">
                <a:solidFill>
                  <a:schemeClr val="bg1">
                    <a:lumMod val="50000"/>
                  </a:schemeClr>
                </a:solidFill>
              </a:rPr>
              <a:t>Working</a:t>
            </a:r>
            <a:r>
              <a:rPr lang="en-CA">
                <a:solidFill>
                  <a:srgbClr val="000000"/>
                </a:solidFill>
                <a:ea typeface="Roboto Condensed Light" panose="02000000000000000000" pitchFamily="2" charset="0"/>
                <a:cs typeface="Arial" panose="020B0604020202020204" pitchFamily="34" charset="0"/>
              </a:rPr>
              <a:t> </a:t>
            </a:r>
            <a:r>
              <a:rPr lang="en-CA">
                <a:solidFill>
                  <a:schemeClr val="bg1">
                    <a:lumMod val="50000"/>
                  </a:schemeClr>
                </a:solidFill>
              </a:rPr>
              <a:t>Plans</a:t>
            </a:r>
          </a:p>
          <a:p>
            <a:pPr>
              <a:lnSpc>
                <a:spcPct val="100000"/>
              </a:lnSpc>
              <a:spcBef>
                <a:spcPts val="0"/>
              </a:spcBef>
            </a:pPr>
            <a:r>
              <a:rPr lang="en-CA">
                <a:solidFill>
                  <a:srgbClr val="000000"/>
                </a:solidFill>
                <a:ea typeface="Roboto Condensed Light" panose="02000000000000000000" pitchFamily="2" charset="0"/>
                <a:cs typeface="Arial" panose="020B0604020202020204" pitchFamily="34" charset="0"/>
              </a:rPr>
              <a:t>Setting and agreeing to new ways of working will eliminate a lot of stress on the employee. Having input into how the work will be done will give them a sense of control that will ease stress. It will also enable them to manage distractions that will be occurring in their environment.</a:t>
            </a:r>
          </a:p>
          <a:p>
            <a:pPr>
              <a:lnSpc>
                <a:spcPct val="100000"/>
              </a:lnSpc>
              <a:spcBef>
                <a:spcPts val="0"/>
              </a:spcBef>
            </a:pPr>
            <a:r>
              <a:rPr lang="en-CA">
                <a:solidFill>
                  <a:srgbClr val="000000"/>
                </a:solidFill>
                <a:ea typeface="Roboto Condensed Light" panose="02000000000000000000" pitchFamily="2" charset="0"/>
                <a:cs typeface="Arial" panose="020B0604020202020204" pitchFamily="34" charset="0"/>
              </a:rPr>
              <a:t>Be clear, as the manager you are still responsible for ensuring business needs are met, and therefore, will be required to discuss and set temporary performance levels to provide clear expectations.  </a:t>
            </a:r>
          </a:p>
          <a:p>
            <a:pPr>
              <a:lnSpc>
                <a:spcPct val="100000"/>
              </a:lnSpc>
              <a:spcBef>
                <a:spcPts val="0"/>
              </a:spcBef>
            </a:pPr>
            <a:endParaRPr lang="en-CA">
              <a:solidFill>
                <a:srgbClr val="000000"/>
              </a:solidFill>
              <a:ea typeface="Roboto Condensed Light" panose="02000000000000000000" pitchFamily="2" charset="0"/>
              <a:cs typeface="Arial" panose="020B0604020202020204" pitchFamily="34" charset="0"/>
            </a:endParaRPr>
          </a:p>
          <a:p>
            <a:pPr>
              <a:lnSpc>
                <a:spcPct val="100000"/>
              </a:lnSpc>
              <a:spcBef>
                <a:spcPts val="0"/>
              </a:spcBef>
            </a:pPr>
            <a:r>
              <a:rPr lang="en-CA">
                <a:solidFill>
                  <a:schemeClr val="bg1">
                    <a:lumMod val="50000"/>
                  </a:schemeClr>
                </a:solidFill>
              </a:rPr>
              <a:t>Track &amp; Manage</a:t>
            </a:r>
          </a:p>
          <a:p>
            <a:pPr>
              <a:lnSpc>
                <a:spcPct val="100000"/>
              </a:lnSpc>
              <a:spcBef>
                <a:spcPts val="0"/>
              </a:spcBef>
            </a:pPr>
            <a:r>
              <a:rPr lang="en-CA">
                <a:solidFill>
                  <a:srgbClr val="000000"/>
                </a:solidFill>
                <a:ea typeface="Roboto Condensed Light" panose="02000000000000000000" pitchFamily="2" charset="0"/>
                <a:cs typeface="Arial" panose="020B0604020202020204" pitchFamily="34" charset="0"/>
              </a:rPr>
              <a:t>No one can predict how long the current restrictions will be in place. Or how work will need to evolve to meet changing needs.</a:t>
            </a:r>
          </a:p>
          <a:p>
            <a:pPr>
              <a:lnSpc>
                <a:spcPct val="100000"/>
              </a:lnSpc>
              <a:spcBef>
                <a:spcPts val="0"/>
              </a:spcBef>
            </a:pPr>
            <a:r>
              <a:rPr lang="en-CA">
                <a:solidFill>
                  <a:srgbClr val="000000"/>
                </a:solidFill>
                <a:ea typeface="Roboto Condensed Light" panose="02000000000000000000" pitchFamily="2" charset="0"/>
                <a:cs typeface="Arial" panose="020B0604020202020204" pitchFamily="34" charset="0"/>
              </a:rPr>
              <a:t>One thing is clear; we are in unknown territory. This means taking time to reflect on the ways of working as well as regularly checking the pulse of customers to meet their demands. We have seen customer demands decrease substantially in recent days and need to prepare for more declines or a sudden surge.</a:t>
            </a:r>
          </a:p>
          <a:p>
            <a:pPr>
              <a:lnSpc>
                <a:spcPct val="100000"/>
              </a:lnSpc>
              <a:spcBef>
                <a:spcPts val="0"/>
              </a:spcBef>
            </a:pPr>
            <a:r>
              <a:rPr lang="en-CA">
                <a:solidFill>
                  <a:srgbClr val="000000"/>
                </a:solidFill>
                <a:ea typeface="Roboto Condensed Light" panose="02000000000000000000" pitchFamily="2" charset="0"/>
                <a:cs typeface="Arial" panose="020B0604020202020204" pitchFamily="34" charset="0"/>
              </a:rPr>
              <a:t>Being in regular contact with your team will ensure you can pivot when required.</a:t>
            </a:r>
          </a:p>
          <a:p>
            <a:pPr>
              <a:spcBef>
                <a:spcPts val="600"/>
              </a:spcBef>
              <a:spcAft>
                <a:spcPts val="600"/>
              </a:spcAft>
            </a:pPr>
            <a:endParaRPr lang="en-CA">
              <a:solidFill>
                <a:srgbClr val="000000"/>
              </a:solidFill>
              <a:ea typeface="Roboto Condensed Light" panose="02000000000000000000" pitchFamily="2" charset="0"/>
              <a:cs typeface="Arial" panose="020B0604020202020204" pitchFamily="34" charset="0"/>
            </a:endParaRPr>
          </a:p>
          <a:p>
            <a:pPr>
              <a:spcBef>
                <a:spcPts val="600"/>
              </a:spcBef>
              <a:spcAft>
                <a:spcPts val="600"/>
              </a:spcAft>
            </a:pPr>
            <a:endParaRPr lang="en-CA">
              <a:solidFill>
                <a:srgbClr val="000000"/>
              </a:solidFill>
              <a:ea typeface="Roboto Condensed Light" panose="02000000000000000000" pitchFamily="2" charset="0"/>
              <a:cs typeface="Arial" panose="020B0604020202020204" pitchFamily="34" charset="0"/>
            </a:endParaRPr>
          </a:p>
          <a:p>
            <a:pPr>
              <a:lnSpc>
                <a:spcPct val="110000"/>
              </a:lnSpc>
            </a:pPr>
            <a:endParaRPr lang="en-CA">
              <a:solidFill>
                <a:srgbClr val="000000"/>
              </a:solidFill>
              <a:ea typeface="Roboto Condensed Light" panose="02000000000000000000" pitchFamily="2" charset="0"/>
            </a:endParaRPr>
          </a:p>
        </p:txBody>
      </p:sp>
      <p:sp>
        <p:nvSpPr>
          <p:cNvPr id="32" name="TextBox 31">
            <a:extLst>
              <a:ext uri="{FF2B5EF4-FFF2-40B4-BE49-F238E27FC236}">
                <a16:creationId xmlns:a16="http://schemas.microsoft.com/office/drawing/2014/main" id="{4DF10734-883C-824A-9417-C85E7A0A2A62}"/>
              </a:ext>
            </a:extLst>
          </p:cNvPr>
          <p:cNvSpPr txBox="1"/>
          <p:nvPr/>
        </p:nvSpPr>
        <p:spPr>
          <a:xfrm>
            <a:off x="8663025" y="563613"/>
            <a:ext cx="3262476" cy="1481761"/>
          </a:xfrm>
          <a:prstGeom prst="rect">
            <a:avLst/>
          </a:prstGeom>
        </p:spPr>
        <p:txBody>
          <a:bodyPr vert="horz" wrap="square" lIns="0" tIns="6931" rIns="0" bIns="0" rtlCol="0">
            <a:noAutofit/>
          </a:bodyPr>
          <a:lstStyle/>
          <a:p>
            <a:pPr marL="367200" marR="242975" lvl="0" indent="0" algn="l" defTabSz="554492" rtl="0" eaLnBrk="1" fontAlgn="auto" latinLnBrk="0" hangingPunct="1">
              <a:lnSpc>
                <a:spcPct val="110000"/>
              </a:lnSpc>
              <a:spcBef>
                <a:spcPts val="1000"/>
              </a:spcBef>
              <a:spcAft>
                <a:spcPts val="0"/>
              </a:spcAft>
              <a:buClrTx/>
              <a:buSzTx/>
              <a:buFontTx/>
              <a:buNone/>
              <a:tabLst/>
              <a:defRPr/>
            </a:pPr>
            <a:br>
              <a:rPr lang="en-US" sz="1600">
                <a:solidFill>
                  <a:schemeClr val="bg1"/>
                </a:solidFill>
                <a:latin typeface="Montserrat Light" pitchFamily="2" charset="77"/>
              </a:rPr>
            </a:br>
            <a:endParaRPr lang="en-US" sz="1600">
              <a:solidFill>
                <a:schemeClr val="bg1"/>
              </a:solidFill>
              <a:latin typeface="Montserrat Light" pitchFamily="2" charset="77"/>
            </a:endParaRPr>
          </a:p>
        </p:txBody>
      </p:sp>
      <p:sp>
        <p:nvSpPr>
          <p:cNvPr id="63" name="TextBox 62">
            <a:extLst>
              <a:ext uri="{FF2B5EF4-FFF2-40B4-BE49-F238E27FC236}">
                <a16:creationId xmlns:a16="http://schemas.microsoft.com/office/drawing/2014/main" id="{D4CBFED0-3E95-5046-B80B-C9F969C401DA}"/>
              </a:ext>
            </a:extLst>
          </p:cNvPr>
          <p:cNvSpPr txBox="1"/>
          <p:nvPr/>
        </p:nvSpPr>
        <p:spPr>
          <a:xfrm>
            <a:off x="56561" y="-94268"/>
            <a:ext cx="0" cy="0"/>
          </a:xfrm>
          <a:prstGeom prst="rect">
            <a:avLst/>
          </a:prstGeom>
        </p:spPr>
        <p:txBody>
          <a:bodyPr wrap="none" lIns="0" tIns="0" rIns="0" bIns="0" numCol="1" spcCol="360000" rtlCol="0">
            <a:noAutofit/>
          </a:bodyPr>
          <a:lstStyle/>
          <a:p>
            <a:pPr marL="0" indent="0" algn="l">
              <a:lnSpc>
                <a:spcPct val="110000"/>
              </a:lnSpc>
              <a:buNone/>
            </a:pPr>
            <a:endParaRPr lang="en-US" sz="1400">
              <a:latin typeface="Roboto Condensed Light" panose="02000000000000000000" pitchFamily="2" charset="0"/>
              <a:ea typeface="Roboto Condensed Light" panose="02000000000000000000" pitchFamily="2" charset="0"/>
            </a:endParaRPr>
          </a:p>
        </p:txBody>
      </p:sp>
      <p:sp>
        <p:nvSpPr>
          <p:cNvPr id="18" name="TextBox 17">
            <a:extLst>
              <a:ext uri="{FF2B5EF4-FFF2-40B4-BE49-F238E27FC236}">
                <a16:creationId xmlns:a16="http://schemas.microsoft.com/office/drawing/2014/main" id="{3BF3458E-50B7-446E-A61D-1F4BFDD0D382}"/>
              </a:ext>
            </a:extLst>
          </p:cNvPr>
          <p:cNvSpPr txBox="1"/>
          <p:nvPr/>
        </p:nvSpPr>
        <p:spPr>
          <a:xfrm>
            <a:off x="8936426" y="7062966"/>
            <a:ext cx="0" cy="0"/>
          </a:xfrm>
          <a:prstGeom prst="rect">
            <a:avLst/>
          </a:prstGeom>
        </p:spPr>
        <p:txBody>
          <a:bodyPr wrap="none" lIns="0" tIns="0" rIns="0" bIns="0" numCol="1" spcCol="360000" rtlCol="0">
            <a:noAutofit/>
          </a:bodyPr>
          <a:lstStyle/>
          <a:p>
            <a:pPr marL="0" indent="0" algn="l">
              <a:lnSpc>
                <a:spcPct val="110000"/>
              </a:lnSpc>
              <a:buNone/>
            </a:pPr>
            <a:endParaRPr lang="en-US" sz="1400">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4067705549"/>
      </p:ext>
    </p:extLst>
  </p:cSld>
  <p:clrMapOvr>
    <a:masterClrMapping/>
  </p:clrMapOvr>
</p:sld>
</file>

<file path=ppt/theme/theme1.xml><?xml version="1.0" encoding="utf-8"?>
<a:theme xmlns:a="http://schemas.openxmlformats.org/drawingml/2006/main" name="Cover-Ligh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cLean fonts">
      <a:majorFont>
        <a:latin typeface="Montserrat SemiBold"/>
        <a:ea typeface=""/>
        <a:cs typeface=""/>
      </a:majorFont>
      <a:minorFont>
        <a:latin typeface="Roboto Condensed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over-Ligh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cLean fonts">
      <a:majorFont>
        <a:latin typeface="Montserrat SemiBold"/>
        <a:ea typeface=""/>
        <a:cs typeface=""/>
      </a:majorFont>
      <a:minorFont>
        <a:latin typeface="Roboto Condensed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Generic">
  <a:themeElements>
    <a:clrScheme name="McLean Research Palette">
      <a:dk1>
        <a:srgbClr val="000000"/>
      </a:dk1>
      <a:lt1>
        <a:srgbClr val="FFFFFF"/>
      </a:lt1>
      <a:dk2>
        <a:srgbClr val="494A4A"/>
      </a:dk2>
      <a:lt2>
        <a:srgbClr val="C9C9C9"/>
      </a:lt2>
      <a:accent1>
        <a:srgbClr val="414299"/>
      </a:accent1>
      <a:accent2>
        <a:srgbClr val="8656A3"/>
      </a:accent2>
      <a:accent3>
        <a:srgbClr val="2576B6"/>
      </a:accent3>
      <a:accent4>
        <a:srgbClr val="299C47"/>
      </a:accent4>
      <a:accent5>
        <a:srgbClr val="1D5E91"/>
      </a:accent5>
      <a:accent6>
        <a:srgbClr val="494A4A"/>
      </a:accent6>
      <a:hlink>
        <a:srgbClr val="3A1891"/>
      </a:hlink>
      <a:folHlink>
        <a:srgbClr val="5D3291"/>
      </a:folHlink>
    </a:clrScheme>
    <a:fontScheme name="McLean fonts">
      <a:majorFont>
        <a:latin typeface="Montserrat SemiBold"/>
        <a:ea typeface=""/>
        <a:cs typeface=""/>
      </a:majorFont>
      <a:minorFont>
        <a:latin typeface="Roboto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lIns="0" tIns="0" rIns="0" bIns="0" numCol="1" spcCol="360000" rtlCol="0">
        <a:noAutofit/>
      </a:bodyPr>
      <a:lstStyle>
        <a:defPPr marL="0" indent="0" algn="l">
          <a:lnSpc>
            <a:spcPct val="110000"/>
          </a:lnSpc>
          <a:buNone/>
          <a:defRPr sz="1400" dirty="0" err="1" smtClean="0">
            <a:latin typeface="Roboto Condensed Light" panose="02000000000000000000" pitchFamily="2" charset="0"/>
            <a:ea typeface="Roboto Condensed Light" panose="02000000000000000000"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4406</Words>
  <Application>Microsoft Office PowerPoint</Application>
  <PresentationFormat>Custom</PresentationFormat>
  <Paragraphs>335</Paragraphs>
  <Slides>24</Slides>
  <Notes>24</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24</vt:i4>
      </vt:variant>
    </vt:vector>
  </HeadingPairs>
  <TitlesOfParts>
    <vt:vector size="35" baseType="lpstr">
      <vt:lpstr>Exo Light</vt:lpstr>
      <vt:lpstr>Arial</vt:lpstr>
      <vt:lpstr>Montserrat Light</vt:lpstr>
      <vt:lpstr>Exo</vt:lpstr>
      <vt:lpstr>Montserrat</vt:lpstr>
      <vt:lpstr>Roboto Condensed Light</vt:lpstr>
      <vt:lpstr>Calibri</vt:lpstr>
      <vt:lpstr>Montserrat SemiBold</vt:lpstr>
      <vt:lpstr>Cover-Light</vt:lpstr>
      <vt:lpstr>1_Cover-Light</vt:lpstr>
      <vt:lpstr>Slide-Generic</vt:lpstr>
      <vt:lpstr>PowerPoint Presentation</vt:lpstr>
      <vt:lpstr>Executive Summary</vt:lpstr>
      <vt:lpstr>The path to mitigating the challenges of integrating employee caregiving with work</vt:lpstr>
      <vt:lpstr>Phase I</vt:lpstr>
      <vt:lpstr>1. Phase I Mitigation: Senior Leadership Sets Direction</vt:lpstr>
      <vt:lpstr>Resources for Setting Direction</vt:lpstr>
      <vt:lpstr>Phase II</vt:lpstr>
      <vt:lpstr>Manager Resource: Assessing needs to balance people and the business</vt:lpstr>
      <vt:lpstr>Manager Actions: Develop team-specific work coverage plans</vt:lpstr>
      <vt:lpstr>2. Phase II Mitigation: Customize &amp; Execute Team Coverage Plans</vt:lpstr>
      <vt:lpstr>Performance Levels</vt:lpstr>
      <vt:lpstr>Phase III</vt:lpstr>
      <vt:lpstr>Employee Resource: Conversation guide for flexible working arrangement</vt:lpstr>
      <vt:lpstr>Employee Actions: Requesting supports to balance work with individual need</vt:lpstr>
      <vt:lpstr>3. Phase III Mitigation: Support Individual Employee Needs</vt:lpstr>
      <vt:lpstr>Performance Levels</vt:lpstr>
      <vt:lpstr>Managing pay with childcare commitments</vt:lpstr>
      <vt:lpstr>Four steps to align pay with reduced work hours</vt:lpstr>
      <vt:lpstr>Step 1</vt:lpstr>
      <vt:lpstr>Step 2 </vt:lpstr>
      <vt:lpstr>Step 3</vt:lpstr>
      <vt:lpstr>Step 4</vt:lpstr>
      <vt:lpstr>Works Cited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2020-03-19T13:11:29Z</dcterms:created>
  <dcterms:modified xsi:type="dcterms:W3CDTF">2020-03-19T15:18:54Z</dcterms:modified>
</cp:coreProperties>
</file>